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6" r:id="rId1"/>
  </p:sldMasterIdLst>
  <p:sldIdLst>
    <p:sldId id="258" r:id="rId2"/>
    <p:sldId id="257" r:id="rId3"/>
    <p:sldId id="259" r:id="rId4"/>
    <p:sldId id="260" r:id="rId5"/>
    <p:sldId id="261" r:id="rId6"/>
    <p:sldId id="262" r:id="rId7"/>
    <p:sldId id="263" r:id="rId8"/>
    <p:sldId id="264" r:id="rId9"/>
    <p:sldId id="265" r:id="rId10"/>
    <p:sldId id="266" r:id="rId11"/>
    <p:sldId id="267" r:id="rId12"/>
    <p:sldId id="278" r:id="rId13"/>
    <p:sldId id="268"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F53F0-8C76-435E-A8F5-729176352A1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C3C6600-06C3-4CED-99DA-A88B5C6C5808}">
      <dgm:prSet phldrT="[Texto]"/>
      <dgm:spPr/>
      <dgm:t>
        <a:bodyPr/>
        <a:lstStyle/>
        <a:p>
          <a:r>
            <a:rPr lang="es-ES" dirty="0"/>
            <a:t>De Par En Par</a:t>
          </a:r>
        </a:p>
      </dgm:t>
    </dgm:pt>
    <dgm:pt modelId="{98B2B197-E6FC-4D1A-9600-D10177AD9761}" type="parTrans" cxnId="{6E77E6EB-1F58-4D64-B9A0-EBB09AE7E87F}">
      <dgm:prSet/>
      <dgm:spPr/>
      <dgm:t>
        <a:bodyPr/>
        <a:lstStyle/>
        <a:p>
          <a:endParaRPr lang="es-ES"/>
        </a:p>
      </dgm:t>
    </dgm:pt>
    <dgm:pt modelId="{26B5F238-FE59-48EB-B24C-9929518204F0}" type="sibTrans" cxnId="{6E77E6EB-1F58-4D64-B9A0-EBB09AE7E87F}">
      <dgm:prSet/>
      <dgm:spPr/>
      <dgm:t>
        <a:bodyPr/>
        <a:lstStyle/>
        <a:p>
          <a:endParaRPr lang="es-ES"/>
        </a:p>
      </dgm:t>
    </dgm:pt>
    <dgm:pt modelId="{439A1120-FCED-49AA-B178-12745203AA36}">
      <dgm:prSet phldrT="[Texto]"/>
      <dgm:spPr/>
      <dgm:t>
        <a:bodyPr/>
        <a:lstStyle/>
        <a:p>
          <a:r>
            <a:rPr lang="es-ES" dirty="0"/>
            <a:t>Inicio</a:t>
          </a:r>
        </a:p>
      </dgm:t>
    </dgm:pt>
    <dgm:pt modelId="{93825ABD-54FF-4123-8585-BBE493979E75}" type="parTrans" cxnId="{B0FF11DC-C047-4F4D-8D70-7B2958D09B52}">
      <dgm:prSet/>
      <dgm:spPr/>
      <dgm:t>
        <a:bodyPr/>
        <a:lstStyle/>
        <a:p>
          <a:endParaRPr lang="es-ES"/>
        </a:p>
      </dgm:t>
    </dgm:pt>
    <dgm:pt modelId="{DE320E5E-9FE9-4F88-8618-0EEE4ED5C339}" type="sibTrans" cxnId="{B0FF11DC-C047-4F4D-8D70-7B2958D09B52}">
      <dgm:prSet/>
      <dgm:spPr/>
      <dgm:t>
        <a:bodyPr/>
        <a:lstStyle/>
        <a:p>
          <a:endParaRPr lang="es-ES"/>
        </a:p>
      </dgm:t>
    </dgm:pt>
    <dgm:pt modelId="{8A84F63D-428E-4AB4-A048-CCDEC7954DE5}">
      <dgm:prSet phldrT="[Texto]"/>
      <dgm:spPr/>
      <dgm:t>
        <a:bodyPr/>
        <a:lstStyle/>
        <a:p>
          <a:r>
            <a:rPr lang="es-ES" dirty="0"/>
            <a:t>¿Quiénes somos?</a:t>
          </a:r>
        </a:p>
      </dgm:t>
    </dgm:pt>
    <dgm:pt modelId="{3E00843B-53E5-4DBD-9B95-870BFE585767}" type="parTrans" cxnId="{C73E5C79-162D-4B70-AE96-CFDFBEC00F9C}">
      <dgm:prSet/>
      <dgm:spPr/>
      <dgm:t>
        <a:bodyPr/>
        <a:lstStyle/>
        <a:p>
          <a:endParaRPr lang="es-ES"/>
        </a:p>
      </dgm:t>
    </dgm:pt>
    <dgm:pt modelId="{8745953A-D451-46A6-80B0-D0C85DF13576}" type="sibTrans" cxnId="{C73E5C79-162D-4B70-AE96-CFDFBEC00F9C}">
      <dgm:prSet/>
      <dgm:spPr/>
      <dgm:t>
        <a:bodyPr/>
        <a:lstStyle/>
        <a:p>
          <a:endParaRPr lang="es-ES"/>
        </a:p>
      </dgm:t>
    </dgm:pt>
    <dgm:pt modelId="{1CD61961-C04A-4578-B151-A038EED472A6}">
      <dgm:prSet phldrT="[Texto]"/>
      <dgm:spPr/>
      <dgm:t>
        <a:bodyPr/>
        <a:lstStyle/>
        <a:p>
          <a:r>
            <a:rPr lang="es-ES" dirty="0"/>
            <a:t>Nación y Mundo</a:t>
          </a:r>
        </a:p>
      </dgm:t>
    </dgm:pt>
    <dgm:pt modelId="{1B1F9AB9-C6AE-4343-BA6A-2107D9100BA5}" type="parTrans" cxnId="{E1753B0A-F898-4274-A9DB-1F1853193D27}">
      <dgm:prSet/>
      <dgm:spPr/>
      <dgm:t>
        <a:bodyPr/>
        <a:lstStyle/>
        <a:p>
          <a:endParaRPr lang="es-ES"/>
        </a:p>
      </dgm:t>
    </dgm:pt>
    <dgm:pt modelId="{53130C5F-400C-471A-B67D-068FA0E98E9B}" type="sibTrans" cxnId="{E1753B0A-F898-4274-A9DB-1F1853193D27}">
      <dgm:prSet/>
      <dgm:spPr/>
      <dgm:t>
        <a:bodyPr/>
        <a:lstStyle/>
        <a:p>
          <a:endParaRPr lang="es-ES"/>
        </a:p>
      </dgm:t>
    </dgm:pt>
    <dgm:pt modelId="{3E44F190-E2B0-47AE-85BF-DD70683A8F08}">
      <dgm:prSet phldrT="[Texto]"/>
      <dgm:spPr/>
      <dgm:t>
        <a:bodyPr/>
        <a:lstStyle/>
        <a:p>
          <a:r>
            <a:rPr lang="es-ES" dirty="0"/>
            <a:t>Estado y Municipio</a:t>
          </a:r>
        </a:p>
      </dgm:t>
    </dgm:pt>
    <dgm:pt modelId="{19026F46-F8A9-4DE4-AF03-696E9596CA31}" type="parTrans" cxnId="{AF0EF925-15DA-411F-A0A4-9C18D2BF32E0}">
      <dgm:prSet/>
      <dgm:spPr/>
      <dgm:t>
        <a:bodyPr/>
        <a:lstStyle/>
        <a:p>
          <a:endParaRPr lang="es-ES"/>
        </a:p>
      </dgm:t>
    </dgm:pt>
    <dgm:pt modelId="{E2C36453-228F-4F09-BF51-6939258ECE24}" type="sibTrans" cxnId="{AF0EF925-15DA-411F-A0A4-9C18D2BF32E0}">
      <dgm:prSet/>
      <dgm:spPr/>
      <dgm:t>
        <a:bodyPr/>
        <a:lstStyle/>
        <a:p>
          <a:endParaRPr lang="es-ES"/>
        </a:p>
      </dgm:t>
    </dgm:pt>
    <dgm:pt modelId="{81ADF1C9-AA42-4E56-8195-59D97B901DBB}">
      <dgm:prSet phldrT="[Texto]"/>
      <dgm:spPr/>
      <dgm:t>
        <a:bodyPr/>
        <a:lstStyle/>
        <a:p>
          <a:r>
            <a:rPr lang="es-ES" dirty="0"/>
            <a:t>De Pe a </a:t>
          </a:r>
          <a:r>
            <a:rPr lang="es-ES" dirty="0" err="1"/>
            <a:t>Pa</a:t>
          </a:r>
          <a:endParaRPr lang="es-ES" dirty="0"/>
        </a:p>
      </dgm:t>
    </dgm:pt>
    <dgm:pt modelId="{E288C708-A97B-4B11-9FB3-32F4481A8D03}" type="parTrans" cxnId="{B5A13BF1-6244-442D-AA7F-85D3C664C859}">
      <dgm:prSet/>
      <dgm:spPr/>
      <dgm:t>
        <a:bodyPr/>
        <a:lstStyle/>
        <a:p>
          <a:endParaRPr lang="es-ES"/>
        </a:p>
      </dgm:t>
    </dgm:pt>
    <dgm:pt modelId="{A5D78C77-5DB2-4954-B1DB-9DB7F00CB7CB}" type="sibTrans" cxnId="{B5A13BF1-6244-442D-AA7F-85D3C664C859}">
      <dgm:prSet/>
      <dgm:spPr/>
      <dgm:t>
        <a:bodyPr/>
        <a:lstStyle/>
        <a:p>
          <a:endParaRPr lang="es-ES"/>
        </a:p>
      </dgm:t>
    </dgm:pt>
    <dgm:pt modelId="{96BE9E59-4A1D-47CB-B1A5-9B070E76D1DC}">
      <dgm:prSet phldrT="[Texto]"/>
      <dgm:spPr/>
      <dgm:t>
        <a:bodyPr/>
        <a:lstStyle/>
        <a:p>
          <a:r>
            <a:rPr lang="es-ES" dirty="0"/>
            <a:t>Pieza Clave </a:t>
          </a:r>
        </a:p>
      </dgm:t>
    </dgm:pt>
    <dgm:pt modelId="{3EE49A42-59F5-4EE6-9FCA-4E8AEC5AB79E}" type="parTrans" cxnId="{9C1F2C53-DA15-4327-A5F2-8ED19FE121D4}">
      <dgm:prSet/>
      <dgm:spPr/>
      <dgm:t>
        <a:bodyPr/>
        <a:lstStyle/>
        <a:p>
          <a:endParaRPr lang="es-ES"/>
        </a:p>
      </dgm:t>
    </dgm:pt>
    <dgm:pt modelId="{DCF61DAE-F718-4A16-AB26-0C226EC7DFF5}" type="sibTrans" cxnId="{9C1F2C53-DA15-4327-A5F2-8ED19FE121D4}">
      <dgm:prSet/>
      <dgm:spPr/>
      <dgm:t>
        <a:bodyPr/>
        <a:lstStyle/>
        <a:p>
          <a:endParaRPr lang="es-ES"/>
        </a:p>
      </dgm:t>
    </dgm:pt>
    <dgm:pt modelId="{BEC69A59-493D-420B-97A5-8EF4BE9BAB20}">
      <dgm:prSet phldrT="[Texto]"/>
      <dgm:spPr/>
      <dgm:t>
        <a:bodyPr/>
        <a:lstStyle/>
        <a:p>
          <a:r>
            <a:rPr lang="es-ES" dirty="0"/>
            <a:t>En Tendencia</a:t>
          </a:r>
        </a:p>
      </dgm:t>
    </dgm:pt>
    <dgm:pt modelId="{ECC66AAA-6623-4C5E-BDC3-AE5DEA4F3238}" type="parTrans" cxnId="{8D0743A3-E194-4DFB-9238-247120BDAAE3}">
      <dgm:prSet/>
      <dgm:spPr/>
      <dgm:t>
        <a:bodyPr/>
        <a:lstStyle/>
        <a:p>
          <a:endParaRPr lang="es-ES"/>
        </a:p>
      </dgm:t>
    </dgm:pt>
    <dgm:pt modelId="{15DAD544-5996-4622-BF65-A6E85D3500B4}" type="sibTrans" cxnId="{8D0743A3-E194-4DFB-9238-247120BDAAE3}">
      <dgm:prSet/>
      <dgm:spPr/>
      <dgm:t>
        <a:bodyPr/>
        <a:lstStyle/>
        <a:p>
          <a:endParaRPr lang="es-ES"/>
        </a:p>
      </dgm:t>
    </dgm:pt>
    <dgm:pt modelId="{7F6D1F46-B601-4AFA-8FB3-2290A274739C}">
      <dgm:prSet phldrT="[Texto]"/>
      <dgm:spPr/>
      <dgm:t>
        <a:bodyPr/>
        <a:lstStyle/>
        <a:p>
          <a:r>
            <a:rPr lang="es-ES" dirty="0"/>
            <a:t>Buscador</a:t>
          </a:r>
        </a:p>
      </dgm:t>
    </dgm:pt>
    <dgm:pt modelId="{184471D2-04A8-4A1C-BED7-D7B3CD14EA4C}" type="parTrans" cxnId="{4437C935-FE5F-4F69-B55C-1501AC3F6018}">
      <dgm:prSet/>
      <dgm:spPr/>
      <dgm:t>
        <a:bodyPr/>
        <a:lstStyle/>
        <a:p>
          <a:endParaRPr lang="es-ES"/>
        </a:p>
      </dgm:t>
    </dgm:pt>
    <dgm:pt modelId="{EF1FF280-17B0-4D89-937C-40FACF7D89D0}" type="sibTrans" cxnId="{4437C935-FE5F-4F69-B55C-1501AC3F6018}">
      <dgm:prSet/>
      <dgm:spPr/>
      <dgm:t>
        <a:bodyPr/>
        <a:lstStyle/>
        <a:p>
          <a:endParaRPr lang="es-ES"/>
        </a:p>
      </dgm:t>
    </dgm:pt>
    <dgm:pt modelId="{A9B9EF52-9ED7-4D21-A550-64205D3B72FA}">
      <dgm:prSet phldrT="[Texto]"/>
      <dgm:spPr/>
      <dgm:t>
        <a:bodyPr/>
        <a:lstStyle/>
        <a:p>
          <a:r>
            <a:rPr lang="es-ES" dirty="0"/>
            <a:t>Contacto</a:t>
          </a:r>
        </a:p>
      </dgm:t>
    </dgm:pt>
    <dgm:pt modelId="{E33BC7A4-4FFE-43BE-8926-9A24C6AF6AF3}" type="parTrans" cxnId="{96CEBADA-3644-4931-B8AF-E7E579330674}">
      <dgm:prSet/>
      <dgm:spPr/>
      <dgm:t>
        <a:bodyPr/>
        <a:lstStyle/>
        <a:p>
          <a:endParaRPr lang="es-ES"/>
        </a:p>
      </dgm:t>
    </dgm:pt>
    <dgm:pt modelId="{E5281CC0-F6F7-469C-AA55-E84FFAA32107}" type="sibTrans" cxnId="{96CEBADA-3644-4931-B8AF-E7E579330674}">
      <dgm:prSet/>
      <dgm:spPr/>
      <dgm:t>
        <a:bodyPr/>
        <a:lstStyle/>
        <a:p>
          <a:endParaRPr lang="es-ES"/>
        </a:p>
      </dgm:t>
    </dgm:pt>
    <dgm:pt modelId="{2F107501-B2B1-484A-823C-BA49898032A7}" type="pres">
      <dgm:prSet presAssocID="{630F53F0-8C76-435E-A8F5-729176352A1C}" presName="hierChild1" presStyleCnt="0">
        <dgm:presLayoutVars>
          <dgm:orgChart val="1"/>
          <dgm:chPref val="1"/>
          <dgm:dir/>
          <dgm:animOne val="branch"/>
          <dgm:animLvl val="lvl"/>
          <dgm:resizeHandles/>
        </dgm:presLayoutVars>
      </dgm:prSet>
      <dgm:spPr/>
    </dgm:pt>
    <dgm:pt modelId="{7892B63D-F908-405F-9150-D9D2BE6CA990}" type="pres">
      <dgm:prSet presAssocID="{DC3C6600-06C3-4CED-99DA-A88B5C6C5808}" presName="hierRoot1" presStyleCnt="0">
        <dgm:presLayoutVars>
          <dgm:hierBranch val="init"/>
        </dgm:presLayoutVars>
      </dgm:prSet>
      <dgm:spPr/>
    </dgm:pt>
    <dgm:pt modelId="{CF5813E5-489C-40C9-8A51-FFFD92A70BCB}" type="pres">
      <dgm:prSet presAssocID="{DC3C6600-06C3-4CED-99DA-A88B5C6C5808}" presName="rootComposite1" presStyleCnt="0"/>
      <dgm:spPr/>
    </dgm:pt>
    <dgm:pt modelId="{2D0CA71D-7D7A-4F0E-B146-4373B83B0438}" type="pres">
      <dgm:prSet presAssocID="{DC3C6600-06C3-4CED-99DA-A88B5C6C5808}" presName="rootText1" presStyleLbl="node0" presStyleIdx="0" presStyleCnt="1" custScaleX="174431">
        <dgm:presLayoutVars>
          <dgm:chPref val="3"/>
        </dgm:presLayoutVars>
      </dgm:prSet>
      <dgm:spPr/>
    </dgm:pt>
    <dgm:pt modelId="{57BDE9A7-1AB0-48BF-8C95-8A251842C2D5}" type="pres">
      <dgm:prSet presAssocID="{DC3C6600-06C3-4CED-99DA-A88B5C6C5808}" presName="rootConnector1" presStyleLbl="node1" presStyleIdx="0" presStyleCnt="0"/>
      <dgm:spPr/>
    </dgm:pt>
    <dgm:pt modelId="{5FA37B8E-44AA-45DE-B8D0-7387668E5FFB}" type="pres">
      <dgm:prSet presAssocID="{DC3C6600-06C3-4CED-99DA-A88B5C6C5808}" presName="hierChild2" presStyleCnt="0"/>
      <dgm:spPr/>
    </dgm:pt>
    <dgm:pt modelId="{B24E7DB6-BA93-4235-8BBA-EF4DA4F19D00}" type="pres">
      <dgm:prSet presAssocID="{93825ABD-54FF-4123-8585-BBE493979E75}" presName="Name37" presStyleLbl="parChTrans1D2" presStyleIdx="0" presStyleCnt="9"/>
      <dgm:spPr/>
    </dgm:pt>
    <dgm:pt modelId="{F5F9D8FC-22D2-4058-8BA9-580D5A4B3D9A}" type="pres">
      <dgm:prSet presAssocID="{439A1120-FCED-49AA-B178-12745203AA36}" presName="hierRoot2" presStyleCnt="0">
        <dgm:presLayoutVars>
          <dgm:hierBranch val="init"/>
        </dgm:presLayoutVars>
      </dgm:prSet>
      <dgm:spPr/>
    </dgm:pt>
    <dgm:pt modelId="{B9423451-AA67-4C31-BDF4-72145899A0FB}" type="pres">
      <dgm:prSet presAssocID="{439A1120-FCED-49AA-B178-12745203AA36}" presName="rootComposite" presStyleCnt="0"/>
      <dgm:spPr/>
    </dgm:pt>
    <dgm:pt modelId="{986473DF-9C82-4A90-8DA7-EFF793234CD0}" type="pres">
      <dgm:prSet presAssocID="{439A1120-FCED-49AA-B178-12745203AA36}" presName="rootText" presStyleLbl="node2" presStyleIdx="0" presStyleCnt="9">
        <dgm:presLayoutVars>
          <dgm:chPref val="3"/>
        </dgm:presLayoutVars>
      </dgm:prSet>
      <dgm:spPr/>
    </dgm:pt>
    <dgm:pt modelId="{57238392-C26C-49A6-89DF-D1C06605AAB8}" type="pres">
      <dgm:prSet presAssocID="{439A1120-FCED-49AA-B178-12745203AA36}" presName="rootConnector" presStyleLbl="node2" presStyleIdx="0" presStyleCnt="9"/>
      <dgm:spPr/>
    </dgm:pt>
    <dgm:pt modelId="{D5FBF7E1-7D6B-42CC-83F3-CEE38F7E4241}" type="pres">
      <dgm:prSet presAssocID="{439A1120-FCED-49AA-B178-12745203AA36}" presName="hierChild4" presStyleCnt="0"/>
      <dgm:spPr/>
    </dgm:pt>
    <dgm:pt modelId="{50BBB247-E46A-45C3-822A-B4EAD13002B7}" type="pres">
      <dgm:prSet presAssocID="{439A1120-FCED-49AA-B178-12745203AA36}" presName="hierChild5" presStyleCnt="0"/>
      <dgm:spPr/>
    </dgm:pt>
    <dgm:pt modelId="{E5023C54-BDD5-4CDB-9D84-783A4B6107CC}" type="pres">
      <dgm:prSet presAssocID="{3E00843B-53E5-4DBD-9B95-870BFE585767}" presName="Name37" presStyleLbl="parChTrans1D2" presStyleIdx="1" presStyleCnt="9"/>
      <dgm:spPr/>
    </dgm:pt>
    <dgm:pt modelId="{0AFEA962-61E2-4987-8E50-97B30B16D486}" type="pres">
      <dgm:prSet presAssocID="{8A84F63D-428E-4AB4-A048-CCDEC7954DE5}" presName="hierRoot2" presStyleCnt="0">
        <dgm:presLayoutVars>
          <dgm:hierBranch val="init"/>
        </dgm:presLayoutVars>
      </dgm:prSet>
      <dgm:spPr/>
    </dgm:pt>
    <dgm:pt modelId="{66404ACA-835D-45D2-A462-5BE1275A1531}" type="pres">
      <dgm:prSet presAssocID="{8A84F63D-428E-4AB4-A048-CCDEC7954DE5}" presName="rootComposite" presStyleCnt="0"/>
      <dgm:spPr/>
    </dgm:pt>
    <dgm:pt modelId="{6AF4151E-038C-4505-8A7B-AEADBB3DAC4D}" type="pres">
      <dgm:prSet presAssocID="{8A84F63D-428E-4AB4-A048-CCDEC7954DE5}" presName="rootText" presStyleLbl="node2" presStyleIdx="1" presStyleCnt="9">
        <dgm:presLayoutVars>
          <dgm:chPref val="3"/>
        </dgm:presLayoutVars>
      </dgm:prSet>
      <dgm:spPr/>
    </dgm:pt>
    <dgm:pt modelId="{0090F3FF-A7F3-4534-B91F-44DF0444779D}" type="pres">
      <dgm:prSet presAssocID="{8A84F63D-428E-4AB4-A048-CCDEC7954DE5}" presName="rootConnector" presStyleLbl="node2" presStyleIdx="1" presStyleCnt="9"/>
      <dgm:spPr/>
    </dgm:pt>
    <dgm:pt modelId="{665340E7-0552-4EF9-9A05-DE43EED9E4D4}" type="pres">
      <dgm:prSet presAssocID="{8A84F63D-428E-4AB4-A048-CCDEC7954DE5}" presName="hierChild4" presStyleCnt="0"/>
      <dgm:spPr/>
    </dgm:pt>
    <dgm:pt modelId="{E4B22F28-FD38-4D0F-8815-6F365BC10D75}" type="pres">
      <dgm:prSet presAssocID="{8A84F63D-428E-4AB4-A048-CCDEC7954DE5}" presName="hierChild5" presStyleCnt="0"/>
      <dgm:spPr/>
    </dgm:pt>
    <dgm:pt modelId="{B4DF7B26-AAF7-4F85-BE0D-21D92CA940F0}" type="pres">
      <dgm:prSet presAssocID="{1B1F9AB9-C6AE-4343-BA6A-2107D9100BA5}" presName="Name37" presStyleLbl="parChTrans1D2" presStyleIdx="2" presStyleCnt="9"/>
      <dgm:spPr/>
    </dgm:pt>
    <dgm:pt modelId="{B347BC84-349C-4C18-863B-593633EA7069}" type="pres">
      <dgm:prSet presAssocID="{1CD61961-C04A-4578-B151-A038EED472A6}" presName="hierRoot2" presStyleCnt="0">
        <dgm:presLayoutVars>
          <dgm:hierBranch val="init"/>
        </dgm:presLayoutVars>
      </dgm:prSet>
      <dgm:spPr/>
    </dgm:pt>
    <dgm:pt modelId="{FF790D79-3399-429C-870C-6533F82DF935}" type="pres">
      <dgm:prSet presAssocID="{1CD61961-C04A-4578-B151-A038EED472A6}" presName="rootComposite" presStyleCnt="0"/>
      <dgm:spPr/>
    </dgm:pt>
    <dgm:pt modelId="{164E0BE5-C937-4420-AE45-8B3B01B09872}" type="pres">
      <dgm:prSet presAssocID="{1CD61961-C04A-4578-B151-A038EED472A6}" presName="rootText" presStyleLbl="node2" presStyleIdx="2" presStyleCnt="9">
        <dgm:presLayoutVars>
          <dgm:chPref val="3"/>
        </dgm:presLayoutVars>
      </dgm:prSet>
      <dgm:spPr/>
    </dgm:pt>
    <dgm:pt modelId="{1F58446C-62B6-4396-A44D-6F14912D3583}" type="pres">
      <dgm:prSet presAssocID="{1CD61961-C04A-4578-B151-A038EED472A6}" presName="rootConnector" presStyleLbl="node2" presStyleIdx="2" presStyleCnt="9"/>
      <dgm:spPr/>
    </dgm:pt>
    <dgm:pt modelId="{92E343DD-6123-4CA1-BA06-1F691C8234D2}" type="pres">
      <dgm:prSet presAssocID="{1CD61961-C04A-4578-B151-A038EED472A6}" presName="hierChild4" presStyleCnt="0"/>
      <dgm:spPr/>
    </dgm:pt>
    <dgm:pt modelId="{E1C09B5C-0C9F-4AD7-897A-A3523FCAD5C9}" type="pres">
      <dgm:prSet presAssocID="{1CD61961-C04A-4578-B151-A038EED472A6}" presName="hierChild5" presStyleCnt="0"/>
      <dgm:spPr/>
    </dgm:pt>
    <dgm:pt modelId="{3381C42F-910C-40C2-805B-D318431DD00A}" type="pres">
      <dgm:prSet presAssocID="{19026F46-F8A9-4DE4-AF03-696E9596CA31}" presName="Name37" presStyleLbl="parChTrans1D2" presStyleIdx="3" presStyleCnt="9"/>
      <dgm:spPr/>
    </dgm:pt>
    <dgm:pt modelId="{6E77A9D3-C54C-4BB3-81F4-DB711C91E50B}" type="pres">
      <dgm:prSet presAssocID="{3E44F190-E2B0-47AE-85BF-DD70683A8F08}" presName="hierRoot2" presStyleCnt="0">
        <dgm:presLayoutVars>
          <dgm:hierBranch val="init"/>
        </dgm:presLayoutVars>
      </dgm:prSet>
      <dgm:spPr/>
    </dgm:pt>
    <dgm:pt modelId="{A5EB0E2A-5ED6-49DF-9E2E-19DF1D1F7AF1}" type="pres">
      <dgm:prSet presAssocID="{3E44F190-E2B0-47AE-85BF-DD70683A8F08}" presName="rootComposite" presStyleCnt="0"/>
      <dgm:spPr/>
    </dgm:pt>
    <dgm:pt modelId="{7E6AD67E-E650-4B47-85DF-845579C29025}" type="pres">
      <dgm:prSet presAssocID="{3E44F190-E2B0-47AE-85BF-DD70683A8F08}" presName="rootText" presStyleLbl="node2" presStyleIdx="3" presStyleCnt="9">
        <dgm:presLayoutVars>
          <dgm:chPref val="3"/>
        </dgm:presLayoutVars>
      </dgm:prSet>
      <dgm:spPr/>
    </dgm:pt>
    <dgm:pt modelId="{36EF6C1F-BEF4-4F29-AB0A-1D266141A8DF}" type="pres">
      <dgm:prSet presAssocID="{3E44F190-E2B0-47AE-85BF-DD70683A8F08}" presName="rootConnector" presStyleLbl="node2" presStyleIdx="3" presStyleCnt="9"/>
      <dgm:spPr/>
    </dgm:pt>
    <dgm:pt modelId="{BCD2D023-6F5B-4F7A-A11D-887B3E9617F2}" type="pres">
      <dgm:prSet presAssocID="{3E44F190-E2B0-47AE-85BF-DD70683A8F08}" presName="hierChild4" presStyleCnt="0"/>
      <dgm:spPr/>
    </dgm:pt>
    <dgm:pt modelId="{39908F87-5167-466E-87C2-DA13A8242FE3}" type="pres">
      <dgm:prSet presAssocID="{3E44F190-E2B0-47AE-85BF-DD70683A8F08}" presName="hierChild5" presStyleCnt="0"/>
      <dgm:spPr/>
    </dgm:pt>
    <dgm:pt modelId="{ED681A31-68CF-4AD3-9171-711E74252224}" type="pres">
      <dgm:prSet presAssocID="{E288C708-A97B-4B11-9FB3-32F4481A8D03}" presName="Name37" presStyleLbl="parChTrans1D2" presStyleIdx="4" presStyleCnt="9"/>
      <dgm:spPr/>
    </dgm:pt>
    <dgm:pt modelId="{B925AE6F-01A8-4EDE-B370-3220F2B77C29}" type="pres">
      <dgm:prSet presAssocID="{81ADF1C9-AA42-4E56-8195-59D97B901DBB}" presName="hierRoot2" presStyleCnt="0">
        <dgm:presLayoutVars>
          <dgm:hierBranch val="init"/>
        </dgm:presLayoutVars>
      </dgm:prSet>
      <dgm:spPr/>
    </dgm:pt>
    <dgm:pt modelId="{538DD80A-D8F2-46E7-8912-11FDD908CA0C}" type="pres">
      <dgm:prSet presAssocID="{81ADF1C9-AA42-4E56-8195-59D97B901DBB}" presName="rootComposite" presStyleCnt="0"/>
      <dgm:spPr/>
    </dgm:pt>
    <dgm:pt modelId="{9D65417F-5C4D-47CE-84B2-5421C7CEFC9C}" type="pres">
      <dgm:prSet presAssocID="{81ADF1C9-AA42-4E56-8195-59D97B901DBB}" presName="rootText" presStyleLbl="node2" presStyleIdx="4" presStyleCnt="9">
        <dgm:presLayoutVars>
          <dgm:chPref val="3"/>
        </dgm:presLayoutVars>
      </dgm:prSet>
      <dgm:spPr/>
    </dgm:pt>
    <dgm:pt modelId="{912A5473-8C3A-4196-8164-15722EDE756C}" type="pres">
      <dgm:prSet presAssocID="{81ADF1C9-AA42-4E56-8195-59D97B901DBB}" presName="rootConnector" presStyleLbl="node2" presStyleIdx="4" presStyleCnt="9"/>
      <dgm:spPr/>
    </dgm:pt>
    <dgm:pt modelId="{8C185AF0-B1A0-4BB7-9116-F7BDA6FC278A}" type="pres">
      <dgm:prSet presAssocID="{81ADF1C9-AA42-4E56-8195-59D97B901DBB}" presName="hierChild4" presStyleCnt="0"/>
      <dgm:spPr/>
    </dgm:pt>
    <dgm:pt modelId="{EFB85DC8-402C-49DC-929B-6B01C2892E71}" type="pres">
      <dgm:prSet presAssocID="{81ADF1C9-AA42-4E56-8195-59D97B901DBB}" presName="hierChild5" presStyleCnt="0"/>
      <dgm:spPr/>
    </dgm:pt>
    <dgm:pt modelId="{63252EC4-6231-4F04-B78C-04DADA82F873}" type="pres">
      <dgm:prSet presAssocID="{3EE49A42-59F5-4EE6-9FCA-4E8AEC5AB79E}" presName="Name37" presStyleLbl="parChTrans1D2" presStyleIdx="5" presStyleCnt="9"/>
      <dgm:spPr/>
    </dgm:pt>
    <dgm:pt modelId="{D988A81D-B71A-4A44-829C-2478FFD3CE7C}" type="pres">
      <dgm:prSet presAssocID="{96BE9E59-4A1D-47CB-B1A5-9B070E76D1DC}" presName="hierRoot2" presStyleCnt="0">
        <dgm:presLayoutVars>
          <dgm:hierBranch val="init"/>
        </dgm:presLayoutVars>
      </dgm:prSet>
      <dgm:spPr/>
    </dgm:pt>
    <dgm:pt modelId="{EAF03143-54B0-416B-94F6-C8697EC00859}" type="pres">
      <dgm:prSet presAssocID="{96BE9E59-4A1D-47CB-B1A5-9B070E76D1DC}" presName="rootComposite" presStyleCnt="0"/>
      <dgm:spPr/>
    </dgm:pt>
    <dgm:pt modelId="{F96E76E3-E196-4F5E-8227-2400AFB684DD}" type="pres">
      <dgm:prSet presAssocID="{96BE9E59-4A1D-47CB-B1A5-9B070E76D1DC}" presName="rootText" presStyleLbl="node2" presStyleIdx="5" presStyleCnt="9">
        <dgm:presLayoutVars>
          <dgm:chPref val="3"/>
        </dgm:presLayoutVars>
      </dgm:prSet>
      <dgm:spPr/>
    </dgm:pt>
    <dgm:pt modelId="{FEBA0CB2-D43D-416E-A3DE-295EEE770E3C}" type="pres">
      <dgm:prSet presAssocID="{96BE9E59-4A1D-47CB-B1A5-9B070E76D1DC}" presName="rootConnector" presStyleLbl="node2" presStyleIdx="5" presStyleCnt="9"/>
      <dgm:spPr/>
    </dgm:pt>
    <dgm:pt modelId="{403C5948-A391-409D-8A7E-FAD24A1560D5}" type="pres">
      <dgm:prSet presAssocID="{96BE9E59-4A1D-47CB-B1A5-9B070E76D1DC}" presName="hierChild4" presStyleCnt="0"/>
      <dgm:spPr/>
    </dgm:pt>
    <dgm:pt modelId="{1DF8045B-A04E-403A-A8E9-434FE8923DBF}" type="pres">
      <dgm:prSet presAssocID="{96BE9E59-4A1D-47CB-B1A5-9B070E76D1DC}" presName="hierChild5" presStyleCnt="0"/>
      <dgm:spPr/>
    </dgm:pt>
    <dgm:pt modelId="{4A81C3AF-589B-4CD9-ACAE-FBE5E72B0980}" type="pres">
      <dgm:prSet presAssocID="{ECC66AAA-6623-4C5E-BDC3-AE5DEA4F3238}" presName="Name37" presStyleLbl="parChTrans1D2" presStyleIdx="6" presStyleCnt="9"/>
      <dgm:spPr/>
    </dgm:pt>
    <dgm:pt modelId="{4C1AEB0A-EF6B-4AE5-8FA8-C9B8C5BF7060}" type="pres">
      <dgm:prSet presAssocID="{BEC69A59-493D-420B-97A5-8EF4BE9BAB20}" presName="hierRoot2" presStyleCnt="0">
        <dgm:presLayoutVars>
          <dgm:hierBranch val="init"/>
        </dgm:presLayoutVars>
      </dgm:prSet>
      <dgm:spPr/>
    </dgm:pt>
    <dgm:pt modelId="{F423D54E-A50B-416F-A3B9-6215209807E9}" type="pres">
      <dgm:prSet presAssocID="{BEC69A59-493D-420B-97A5-8EF4BE9BAB20}" presName="rootComposite" presStyleCnt="0"/>
      <dgm:spPr/>
    </dgm:pt>
    <dgm:pt modelId="{B286F56D-A183-4946-A798-11405F265520}" type="pres">
      <dgm:prSet presAssocID="{BEC69A59-493D-420B-97A5-8EF4BE9BAB20}" presName="rootText" presStyleLbl="node2" presStyleIdx="6" presStyleCnt="9">
        <dgm:presLayoutVars>
          <dgm:chPref val="3"/>
        </dgm:presLayoutVars>
      </dgm:prSet>
      <dgm:spPr/>
    </dgm:pt>
    <dgm:pt modelId="{AAED5316-7E86-40F3-B19D-DCED0741A3CA}" type="pres">
      <dgm:prSet presAssocID="{BEC69A59-493D-420B-97A5-8EF4BE9BAB20}" presName="rootConnector" presStyleLbl="node2" presStyleIdx="6" presStyleCnt="9"/>
      <dgm:spPr/>
    </dgm:pt>
    <dgm:pt modelId="{4D98D4A3-B1DD-425D-A5FB-3996D013D8AB}" type="pres">
      <dgm:prSet presAssocID="{BEC69A59-493D-420B-97A5-8EF4BE9BAB20}" presName="hierChild4" presStyleCnt="0"/>
      <dgm:spPr/>
    </dgm:pt>
    <dgm:pt modelId="{5E72CE24-FCA1-4AF1-9985-EC1BAA04004F}" type="pres">
      <dgm:prSet presAssocID="{BEC69A59-493D-420B-97A5-8EF4BE9BAB20}" presName="hierChild5" presStyleCnt="0"/>
      <dgm:spPr/>
    </dgm:pt>
    <dgm:pt modelId="{9881C2A8-8C53-4ECD-B9D7-55E74DB04744}" type="pres">
      <dgm:prSet presAssocID="{184471D2-04A8-4A1C-BED7-D7B3CD14EA4C}" presName="Name37" presStyleLbl="parChTrans1D2" presStyleIdx="7" presStyleCnt="9"/>
      <dgm:spPr/>
    </dgm:pt>
    <dgm:pt modelId="{00BF8F52-3CD5-4C2D-8348-E5E67DF17B6B}" type="pres">
      <dgm:prSet presAssocID="{7F6D1F46-B601-4AFA-8FB3-2290A274739C}" presName="hierRoot2" presStyleCnt="0">
        <dgm:presLayoutVars>
          <dgm:hierBranch val="init"/>
        </dgm:presLayoutVars>
      </dgm:prSet>
      <dgm:spPr/>
    </dgm:pt>
    <dgm:pt modelId="{ADC9D75F-E225-4754-9FA2-A042780EA520}" type="pres">
      <dgm:prSet presAssocID="{7F6D1F46-B601-4AFA-8FB3-2290A274739C}" presName="rootComposite" presStyleCnt="0"/>
      <dgm:spPr/>
    </dgm:pt>
    <dgm:pt modelId="{E1BA9183-8898-41F9-91D0-4883FDEA903D}" type="pres">
      <dgm:prSet presAssocID="{7F6D1F46-B601-4AFA-8FB3-2290A274739C}" presName="rootText" presStyleLbl="node2" presStyleIdx="7" presStyleCnt="9">
        <dgm:presLayoutVars>
          <dgm:chPref val="3"/>
        </dgm:presLayoutVars>
      </dgm:prSet>
      <dgm:spPr/>
    </dgm:pt>
    <dgm:pt modelId="{3DF4A049-E5DA-4353-9A1E-D144153C4ED9}" type="pres">
      <dgm:prSet presAssocID="{7F6D1F46-B601-4AFA-8FB3-2290A274739C}" presName="rootConnector" presStyleLbl="node2" presStyleIdx="7" presStyleCnt="9"/>
      <dgm:spPr/>
    </dgm:pt>
    <dgm:pt modelId="{B372B530-53AD-467D-B08B-E7311FCDFB39}" type="pres">
      <dgm:prSet presAssocID="{7F6D1F46-B601-4AFA-8FB3-2290A274739C}" presName="hierChild4" presStyleCnt="0"/>
      <dgm:spPr/>
    </dgm:pt>
    <dgm:pt modelId="{59327CB8-D096-4B6C-BE10-46120788AA32}" type="pres">
      <dgm:prSet presAssocID="{7F6D1F46-B601-4AFA-8FB3-2290A274739C}" presName="hierChild5" presStyleCnt="0"/>
      <dgm:spPr/>
    </dgm:pt>
    <dgm:pt modelId="{68A9784F-1807-4738-9B94-A1A15618F746}" type="pres">
      <dgm:prSet presAssocID="{E33BC7A4-4FFE-43BE-8926-9A24C6AF6AF3}" presName="Name37" presStyleLbl="parChTrans1D2" presStyleIdx="8" presStyleCnt="9"/>
      <dgm:spPr/>
    </dgm:pt>
    <dgm:pt modelId="{6C1D3E71-4C87-4831-A3E7-0950BF999E40}" type="pres">
      <dgm:prSet presAssocID="{A9B9EF52-9ED7-4D21-A550-64205D3B72FA}" presName="hierRoot2" presStyleCnt="0">
        <dgm:presLayoutVars>
          <dgm:hierBranch val="init"/>
        </dgm:presLayoutVars>
      </dgm:prSet>
      <dgm:spPr/>
    </dgm:pt>
    <dgm:pt modelId="{B8DB07BC-B029-4CF7-BD58-42BC9C39079E}" type="pres">
      <dgm:prSet presAssocID="{A9B9EF52-9ED7-4D21-A550-64205D3B72FA}" presName="rootComposite" presStyleCnt="0"/>
      <dgm:spPr/>
    </dgm:pt>
    <dgm:pt modelId="{D90D2A62-AAC9-4B9D-8360-548E17FBE0C1}" type="pres">
      <dgm:prSet presAssocID="{A9B9EF52-9ED7-4D21-A550-64205D3B72FA}" presName="rootText" presStyleLbl="node2" presStyleIdx="8" presStyleCnt="9">
        <dgm:presLayoutVars>
          <dgm:chPref val="3"/>
        </dgm:presLayoutVars>
      </dgm:prSet>
      <dgm:spPr/>
    </dgm:pt>
    <dgm:pt modelId="{4CC7172E-DF3F-4492-95F0-B668593CAC8C}" type="pres">
      <dgm:prSet presAssocID="{A9B9EF52-9ED7-4D21-A550-64205D3B72FA}" presName="rootConnector" presStyleLbl="node2" presStyleIdx="8" presStyleCnt="9"/>
      <dgm:spPr/>
    </dgm:pt>
    <dgm:pt modelId="{E0A61783-A20C-4A5D-8D5C-B6CD33F03629}" type="pres">
      <dgm:prSet presAssocID="{A9B9EF52-9ED7-4D21-A550-64205D3B72FA}" presName="hierChild4" presStyleCnt="0"/>
      <dgm:spPr/>
    </dgm:pt>
    <dgm:pt modelId="{26DE2EA5-283B-4E17-8A99-DDCB65555F70}" type="pres">
      <dgm:prSet presAssocID="{A9B9EF52-9ED7-4D21-A550-64205D3B72FA}" presName="hierChild5" presStyleCnt="0"/>
      <dgm:spPr/>
    </dgm:pt>
    <dgm:pt modelId="{A8E055E7-DC4F-4869-BDD9-D20EF2B263F1}" type="pres">
      <dgm:prSet presAssocID="{DC3C6600-06C3-4CED-99DA-A88B5C6C5808}" presName="hierChild3" presStyleCnt="0"/>
      <dgm:spPr/>
    </dgm:pt>
  </dgm:ptLst>
  <dgm:cxnLst>
    <dgm:cxn modelId="{A2630042-D307-49E4-A2DE-6E7DE672D0A2}" type="presOf" srcId="{E288C708-A97B-4B11-9FB3-32F4481A8D03}" destId="{ED681A31-68CF-4AD3-9171-711E74252224}" srcOrd="0" destOrd="0" presId="urn:microsoft.com/office/officeart/2005/8/layout/orgChart1"/>
    <dgm:cxn modelId="{6E77E6EB-1F58-4D64-B9A0-EBB09AE7E87F}" srcId="{630F53F0-8C76-435E-A8F5-729176352A1C}" destId="{DC3C6600-06C3-4CED-99DA-A88B5C6C5808}" srcOrd="0" destOrd="0" parTransId="{98B2B197-E6FC-4D1A-9600-D10177AD9761}" sibTransId="{26B5F238-FE59-48EB-B24C-9929518204F0}"/>
    <dgm:cxn modelId="{595FCCB4-4205-4725-AC83-3B03A6F39F43}" type="presOf" srcId="{19026F46-F8A9-4DE4-AF03-696E9596CA31}" destId="{3381C42F-910C-40C2-805B-D318431DD00A}" srcOrd="0" destOrd="0" presId="urn:microsoft.com/office/officeart/2005/8/layout/orgChart1"/>
    <dgm:cxn modelId="{96CEBADA-3644-4931-B8AF-E7E579330674}" srcId="{DC3C6600-06C3-4CED-99DA-A88B5C6C5808}" destId="{A9B9EF52-9ED7-4D21-A550-64205D3B72FA}" srcOrd="8" destOrd="0" parTransId="{E33BC7A4-4FFE-43BE-8926-9A24C6AF6AF3}" sibTransId="{E5281CC0-F6F7-469C-AA55-E84FFAA32107}"/>
    <dgm:cxn modelId="{DDF5B1DF-C85C-4E12-BFEB-6428E4EA3265}" type="presOf" srcId="{DC3C6600-06C3-4CED-99DA-A88B5C6C5808}" destId="{2D0CA71D-7D7A-4F0E-B146-4373B83B0438}" srcOrd="0" destOrd="0" presId="urn:microsoft.com/office/officeart/2005/8/layout/orgChart1"/>
    <dgm:cxn modelId="{627F0DAF-9EBC-4EDE-BFAF-FA63C21025FC}" type="presOf" srcId="{93825ABD-54FF-4123-8585-BBE493979E75}" destId="{B24E7DB6-BA93-4235-8BBA-EF4DA4F19D00}" srcOrd="0" destOrd="0" presId="urn:microsoft.com/office/officeart/2005/8/layout/orgChart1"/>
    <dgm:cxn modelId="{041AD812-22BB-4911-BC84-A51CA0803199}" type="presOf" srcId="{1CD61961-C04A-4578-B151-A038EED472A6}" destId="{164E0BE5-C937-4420-AE45-8B3B01B09872}" srcOrd="0" destOrd="0" presId="urn:microsoft.com/office/officeart/2005/8/layout/orgChart1"/>
    <dgm:cxn modelId="{9CE6620D-BAB2-46E4-8793-3528837C6E73}" type="presOf" srcId="{ECC66AAA-6623-4C5E-BDC3-AE5DEA4F3238}" destId="{4A81C3AF-589B-4CD9-ACAE-FBE5E72B0980}" srcOrd="0" destOrd="0" presId="urn:microsoft.com/office/officeart/2005/8/layout/orgChart1"/>
    <dgm:cxn modelId="{1680F2FC-BAF6-4E9E-8939-D843D6C3ABD1}" type="presOf" srcId="{81ADF1C9-AA42-4E56-8195-59D97B901DBB}" destId="{912A5473-8C3A-4196-8164-15722EDE756C}" srcOrd="1" destOrd="0" presId="urn:microsoft.com/office/officeart/2005/8/layout/orgChart1"/>
    <dgm:cxn modelId="{27E9B6D1-6515-4461-9FC8-0A65CEC93188}" type="presOf" srcId="{630F53F0-8C76-435E-A8F5-729176352A1C}" destId="{2F107501-B2B1-484A-823C-BA49898032A7}" srcOrd="0" destOrd="0" presId="urn:microsoft.com/office/officeart/2005/8/layout/orgChart1"/>
    <dgm:cxn modelId="{C69940D3-2398-44DC-888D-7BAC4A032C63}" type="presOf" srcId="{96BE9E59-4A1D-47CB-B1A5-9B070E76D1DC}" destId="{F96E76E3-E196-4F5E-8227-2400AFB684DD}" srcOrd="0" destOrd="0" presId="urn:microsoft.com/office/officeart/2005/8/layout/orgChart1"/>
    <dgm:cxn modelId="{92422A1B-D004-43FC-9222-37A10EA7F2EA}" type="presOf" srcId="{7F6D1F46-B601-4AFA-8FB3-2290A274739C}" destId="{3DF4A049-E5DA-4353-9A1E-D144153C4ED9}" srcOrd="1" destOrd="0" presId="urn:microsoft.com/office/officeart/2005/8/layout/orgChart1"/>
    <dgm:cxn modelId="{0286F9F3-D325-48C8-ABD3-18BC1830C23F}" type="presOf" srcId="{BEC69A59-493D-420B-97A5-8EF4BE9BAB20}" destId="{B286F56D-A183-4946-A798-11405F265520}" srcOrd="0" destOrd="0" presId="urn:microsoft.com/office/officeart/2005/8/layout/orgChart1"/>
    <dgm:cxn modelId="{57F7F275-2A68-4DF5-8AC3-8D590D5BC397}" type="presOf" srcId="{184471D2-04A8-4A1C-BED7-D7B3CD14EA4C}" destId="{9881C2A8-8C53-4ECD-B9D7-55E74DB04744}" srcOrd="0" destOrd="0" presId="urn:microsoft.com/office/officeart/2005/8/layout/orgChart1"/>
    <dgm:cxn modelId="{A77FCCE9-891C-4E08-9251-0A4D79CD0429}" type="presOf" srcId="{3E44F190-E2B0-47AE-85BF-DD70683A8F08}" destId="{36EF6C1F-BEF4-4F29-AB0A-1D266141A8DF}" srcOrd="1" destOrd="0" presId="urn:microsoft.com/office/officeart/2005/8/layout/orgChart1"/>
    <dgm:cxn modelId="{C73E5C79-162D-4B70-AE96-CFDFBEC00F9C}" srcId="{DC3C6600-06C3-4CED-99DA-A88B5C6C5808}" destId="{8A84F63D-428E-4AB4-A048-CCDEC7954DE5}" srcOrd="1" destOrd="0" parTransId="{3E00843B-53E5-4DBD-9B95-870BFE585767}" sibTransId="{8745953A-D451-46A6-80B0-D0C85DF13576}"/>
    <dgm:cxn modelId="{4437C935-FE5F-4F69-B55C-1501AC3F6018}" srcId="{DC3C6600-06C3-4CED-99DA-A88B5C6C5808}" destId="{7F6D1F46-B601-4AFA-8FB3-2290A274739C}" srcOrd="7" destOrd="0" parTransId="{184471D2-04A8-4A1C-BED7-D7B3CD14EA4C}" sibTransId="{EF1FF280-17B0-4D89-937C-40FACF7D89D0}"/>
    <dgm:cxn modelId="{B0FF11DC-C047-4F4D-8D70-7B2958D09B52}" srcId="{DC3C6600-06C3-4CED-99DA-A88B5C6C5808}" destId="{439A1120-FCED-49AA-B178-12745203AA36}" srcOrd="0" destOrd="0" parTransId="{93825ABD-54FF-4123-8585-BBE493979E75}" sibTransId="{DE320E5E-9FE9-4F88-8618-0EEE4ED5C339}"/>
    <dgm:cxn modelId="{4FE0BF75-4CF1-4951-92CF-A85D912AB101}" type="presOf" srcId="{1B1F9AB9-C6AE-4343-BA6A-2107D9100BA5}" destId="{B4DF7B26-AAF7-4F85-BE0D-21D92CA940F0}" srcOrd="0" destOrd="0" presId="urn:microsoft.com/office/officeart/2005/8/layout/orgChart1"/>
    <dgm:cxn modelId="{46507BE4-7AFA-498F-8A7B-9FE51C930FA2}" type="presOf" srcId="{3EE49A42-59F5-4EE6-9FCA-4E8AEC5AB79E}" destId="{63252EC4-6231-4F04-B78C-04DADA82F873}" srcOrd="0" destOrd="0" presId="urn:microsoft.com/office/officeart/2005/8/layout/orgChart1"/>
    <dgm:cxn modelId="{B5A13BF1-6244-442D-AA7F-85D3C664C859}" srcId="{DC3C6600-06C3-4CED-99DA-A88B5C6C5808}" destId="{81ADF1C9-AA42-4E56-8195-59D97B901DBB}" srcOrd="4" destOrd="0" parTransId="{E288C708-A97B-4B11-9FB3-32F4481A8D03}" sibTransId="{A5D78C77-5DB2-4954-B1DB-9DB7F00CB7CB}"/>
    <dgm:cxn modelId="{2BB9FF8A-71AA-40FA-BCAF-5D58E91A6DD8}" type="presOf" srcId="{439A1120-FCED-49AA-B178-12745203AA36}" destId="{57238392-C26C-49A6-89DF-D1C06605AAB8}" srcOrd="1" destOrd="0" presId="urn:microsoft.com/office/officeart/2005/8/layout/orgChart1"/>
    <dgm:cxn modelId="{9C1F2C53-DA15-4327-A5F2-8ED19FE121D4}" srcId="{DC3C6600-06C3-4CED-99DA-A88B5C6C5808}" destId="{96BE9E59-4A1D-47CB-B1A5-9B070E76D1DC}" srcOrd="5" destOrd="0" parTransId="{3EE49A42-59F5-4EE6-9FCA-4E8AEC5AB79E}" sibTransId="{DCF61DAE-F718-4A16-AB26-0C226EC7DFF5}"/>
    <dgm:cxn modelId="{20CF27AE-1171-46D6-B29E-3F03DF37D7BD}" type="presOf" srcId="{7F6D1F46-B601-4AFA-8FB3-2290A274739C}" destId="{E1BA9183-8898-41F9-91D0-4883FDEA903D}" srcOrd="0" destOrd="0" presId="urn:microsoft.com/office/officeart/2005/8/layout/orgChart1"/>
    <dgm:cxn modelId="{E1753B0A-F898-4274-A9DB-1F1853193D27}" srcId="{DC3C6600-06C3-4CED-99DA-A88B5C6C5808}" destId="{1CD61961-C04A-4578-B151-A038EED472A6}" srcOrd="2" destOrd="0" parTransId="{1B1F9AB9-C6AE-4343-BA6A-2107D9100BA5}" sibTransId="{53130C5F-400C-471A-B67D-068FA0E98E9B}"/>
    <dgm:cxn modelId="{83387A79-FD43-4A0E-8024-1CA857B03204}" type="presOf" srcId="{8A84F63D-428E-4AB4-A048-CCDEC7954DE5}" destId="{6AF4151E-038C-4505-8A7B-AEADBB3DAC4D}" srcOrd="0" destOrd="0" presId="urn:microsoft.com/office/officeart/2005/8/layout/orgChart1"/>
    <dgm:cxn modelId="{977A5E5E-DC29-4B47-A31E-84A091032A3A}" type="presOf" srcId="{DC3C6600-06C3-4CED-99DA-A88B5C6C5808}" destId="{57BDE9A7-1AB0-48BF-8C95-8A251842C2D5}" srcOrd="1" destOrd="0" presId="urn:microsoft.com/office/officeart/2005/8/layout/orgChart1"/>
    <dgm:cxn modelId="{D7C61CE5-593C-4AA5-95CB-6FEBFE0C375A}" type="presOf" srcId="{439A1120-FCED-49AA-B178-12745203AA36}" destId="{986473DF-9C82-4A90-8DA7-EFF793234CD0}" srcOrd="0" destOrd="0" presId="urn:microsoft.com/office/officeart/2005/8/layout/orgChart1"/>
    <dgm:cxn modelId="{C035037B-50E3-4D7B-BA69-1CEA78C05AD5}" type="presOf" srcId="{96BE9E59-4A1D-47CB-B1A5-9B070E76D1DC}" destId="{FEBA0CB2-D43D-416E-A3DE-295EEE770E3C}" srcOrd="1" destOrd="0" presId="urn:microsoft.com/office/officeart/2005/8/layout/orgChart1"/>
    <dgm:cxn modelId="{8F73ACFA-E257-4748-8538-48C4315606B8}" type="presOf" srcId="{A9B9EF52-9ED7-4D21-A550-64205D3B72FA}" destId="{D90D2A62-AAC9-4B9D-8360-548E17FBE0C1}" srcOrd="0" destOrd="0" presId="urn:microsoft.com/office/officeart/2005/8/layout/orgChart1"/>
    <dgm:cxn modelId="{F3AEA0B6-B949-4199-BF3E-60DAC8166B78}" type="presOf" srcId="{A9B9EF52-9ED7-4D21-A550-64205D3B72FA}" destId="{4CC7172E-DF3F-4492-95F0-B668593CAC8C}" srcOrd="1" destOrd="0" presId="urn:microsoft.com/office/officeart/2005/8/layout/orgChart1"/>
    <dgm:cxn modelId="{0EBFF07E-2282-4C4F-BBF8-809DE6776E9F}" type="presOf" srcId="{81ADF1C9-AA42-4E56-8195-59D97B901DBB}" destId="{9D65417F-5C4D-47CE-84B2-5421C7CEFC9C}" srcOrd="0" destOrd="0" presId="urn:microsoft.com/office/officeart/2005/8/layout/orgChart1"/>
    <dgm:cxn modelId="{030C11F5-4CCE-486D-800C-F4E27153AAFF}" type="presOf" srcId="{3E44F190-E2B0-47AE-85BF-DD70683A8F08}" destId="{7E6AD67E-E650-4B47-85DF-845579C29025}" srcOrd="0" destOrd="0" presId="urn:microsoft.com/office/officeart/2005/8/layout/orgChart1"/>
    <dgm:cxn modelId="{E0502BCB-51F7-458A-9AD4-BE7DCD26BADC}" type="presOf" srcId="{8A84F63D-428E-4AB4-A048-CCDEC7954DE5}" destId="{0090F3FF-A7F3-4534-B91F-44DF0444779D}" srcOrd="1" destOrd="0" presId="urn:microsoft.com/office/officeart/2005/8/layout/orgChart1"/>
    <dgm:cxn modelId="{8617BFCE-C0D2-4932-8800-E27B3FAA2BF7}" type="presOf" srcId="{3E00843B-53E5-4DBD-9B95-870BFE585767}" destId="{E5023C54-BDD5-4CDB-9D84-783A4B6107CC}" srcOrd="0" destOrd="0" presId="urn:microsoft.com/office/officeart/2005/8/layout/orgChart1"/>
    <dgm:cxn modelId="{8D0743A3-E194-4DFB-9238-247120BDAAE3}" srcId="{DC3C6600-06C3-4CED-99DA-A88B5C6C5808}" destId="{BEC69A59-493D-420B-97A5-8EF4BE9BAB20}" srcOrd="6" destOrd="0" parTransId="{ECC66AAA-6623-4C5E-BDC3-AE5DEA4F3238}" sibTransId="{15DAD544-5996-4622-BF65-A6E85D3500B4}"/>
    <dgm:cxn modelId="{64B9C37A-DFA8-40AD-A583-08AE09035A0D}" type="presOf" srcId="{1CD61961-C04A-4578-B151-A038EED472A6}" destId="{1F58446C-62B6-4396-A44D-6F14912D3583}" srcOrd="1" destOrd="0" presId="urn:microsoft.com/office/officeart/2005/8/layout/orgChart1"/>
    <dgm:cxn modelId="{956CBCEA-7A86-4BDB-B51F-6AB4FB10CDB7}" type="presOf" srcId="{BEC69A59-493D-420B-97A5-8EF4BE9BAB20}" destId="{AAED5316-7E86-40F3-B19D-DCED0741A3CA}" srcOrd="1" destOrd="0" presId="urn:microsoft.com/office/officeart/2005/8/layout/orgChart1"/>
    <dgm:cxn modelId="{AF0EF925-15DA-411F-A0A4-9C18D2BF32E0}" srcId="{DC3C6600-06C3-4CED-99DA-A88B5C6C5808}" destId="{3E44F190-E2B0-47AE-85BF-DD70683A8F08}" srcOrd="3" destOrd="0" parTransId="{19026F46-F8A9-4DE4-AF03-696E9596CA31}" sibTransId="{E2C36453-228F-4F09-BF51-6939258ECE24}"/>
    <dgm:cxn modelId="{BD1FAD3E-F667-40D8-922F-98F282D7E10C}" type="presOf" srcId="{E33BC7A4-4FFE-43BE-8926-9A24C6AF6AF3}" destId="{68A9784F-1807-4738-9B94-A1A15618F746}" srcOrd="0" destOrd="0" presId="urn:microsoft.com/office/officeart/2005/8/layout/orgChart1"/>
    <dgm:cxn modelId="{EBC54B47-138F-46BC-B23A-9F3994ABF507}" type="presParOf" srcId="{2F107501-B2B1-484A-823C-BA49898032A7}" destId="{7892B63D-F908-405F-9150-D9D2BE6CA990}" srcOrd="0" destOrd="0" presId="urn:microsoft.com/office/officeart/2005/8/layout/orgChart1"/>
    <dgm:cxn modelId="{6EDA5B6E-341A-4F79-AEED-740182D1CF6F}" type="presParOf" srcId="{7892B63D-F908-405F-9150-D9D2BE6CA990}" destId="{CF5813E5-489C-40C9-8A51-FFFD92A70BCB}" srcOrd="0" destOrd="0" presId="urn:microsoft.com/office/officeart/2005/8/layout/orgChart1"/>
    <dgm:cxn modelId="{3E3C8E0F-56E7-4A0E-9386-33C05859F25B}" type="presParOf" srcId="{CF5813E5-489C-40C9-8A51-FFFD92A70BCB}" destId="{2D0CA71D-7D7A-4F0E-B146-4373B83B0438}" srcOrd="0" destOrd="0" presId="urn:microsoft.com/office/officeart/2005/8/layout/orgChart1"/>
    <dgm:cxn modelId="{1B8A9759-2F5C-4D48-98DA-93116D25450C}" type="presParOf" srcId="{CF5813E5-489C-40C9-8A51-FFFD92A70BCB}" destId="{57BDE9A7-1AB0-48BF-8C95-8A251842C2D5}" srcOrd="1" destOrd="0" presId="urn:microsoft.com/office/officeart/2005/8/layout/orgChart1"/>
    <dgm:cxn modelId="{E58D347A-5693-478B-ADA1-43E1FDDC37E6}" type="presParOf" srcId="{7892B63D-F908-405F-9150-D9D2BE6CA990}" destId="{5FA37B8E-44AA-45DE-B8D0-7387668E5FFB}" srcOrd="1" destOrd="0" presId="urn:microsoft.com/office/officeart/2005/8/layout/orgChart1"/>
    <dgm:cxn modelId="{09F5B4E6-54CD-45EE-B046-EE0476E57703}" type="presParOf" srcId="{5FA37B8E-44AA-45DE-B8D0-7387668E5FFB}" destId="{B24E7DB6-BA93-4235-8BBA-EF4DA4F19D00}" srcOrd="0" destOrd="0" presId="urn:microsoft.com/office/officeart/2005/8/layout/orgChart1"/>
    <dgm:cxn modelId="{330DD9A8-A079-4BAD-A59F-00892D002E46}" type="presParOf" srcId="{5FA37B8E-44AA-45DE-B8D0-7387668E5FFB}" destId="{F5F9D8FC-22D2-4058-8BA9-580D5A4B3D9A}" srcOrd="1" destOrd="0" presId="urn:microsoft.com/office/officeart/2005/8/layout/orgChart1"/>
    <dgm:cxn modelId="{B676C92C-6D40-40EE-95BE-A6F3C483B587}" type="presParOf" srcId="{F5F9D8FC-22D2-4058-8BA9-580D5A4B3D9A}" destId="{B9423451-AA67-4C31-BDF4-72145899A0FB}" srcOrd="0" destOrd="0" presId="urn:microsoft.com/office/officeart/2005/8/layout/orgChart1"/>
    <dgm:cxn modelId="{C78C9073-E49C-4C6F-8129-F0BECA360BF7}" type="presParOf" srcId="{B9423451-AA67-4C31-BDF4-72145899A0FB}" destId="{986473DF-9C82-4A90-8DA7-EFF793234CD0}" srcOrd="0" destOrd="0" presId="urn:microsoft.com/office/officeart/2005/8/layout/orgChart1"/>
    <dgm:cxn modelId="{78794567-702D-41DB-B7DB-6431EFB17BAE}" type="presParOf" srcId="{B9423451-AA67-4C31-BDF4-72145899A0FB}" destId="{57238392-C26C-49A6-89DF-D1C06605AAB8}" srcOrd="1" destOrd="0" presId="urn:microsoft.com/office/officeart/2005/8/layout/orgChart1"/>
    <dgm:cxn modelId="{9357B4AE-F41C-414E-9C98-0424EEB53750}" type="presParOf" srcId="{F5F9D8FC-22D2-4058-8BA9-580D5A4B3D9A}" destId="{D5FBF7E1-7D6B-42CC-83F3-CEE38F7E4241}" srcOrd="1" destOrd="0" presId="urn:microsoft.com/office/officeart/2005/8/layout/orgChart1"/>
    <dgm:cxn modelId="{73237FBD-4199-4FC0-A07C-5B2DA3A8ED18}" type="presParOf" srcId="{F5F9D8FC-22D2-4058-8BA9-580D5A4B3D9A}" destId="{50BBB247-E46A-45C3-822A-B4EAD13002B7}" srcOrd="2" destOrd="0" presId="urn:microsoft.com/office/officeart/2005/8/layout/orgChart1"/>
    <dgm:cxn modelId="{D7B2D7CF-8E9E-4F04-948E-0470FE7A7B95}" type="presParOf" srcId="{5FA37B8E-44AA-45DE-B8D0-7387668E5FFB}" destId="{E5023C54-BDD5-4CDB-9D84-783A4B6107CC}" srcOrd="2" destOrd="0" presId="urn:microsoft.com/office/officeart/2005/8/layout/orgChart1"/>
    <dgm:cxn modelId="{26BD1594-9860-4757-9742-9D6DC032D92C}" type="presParOf" srcId="{5FA37B8E-44AA-45DE-B8D0-7387668E5FFB}" destId="{0AFEA962-61E2-4987-8E50-97B30B16D486}" srcOrd="3" destOrd="0" presId="urn:microsoft.com/office/officeart/2005/8/layout/orgChart1"/>
    <dgm:cxn modelId="{6C520EE5-90DA-41C1-9F75-367163F08CD5}" type="presParOf" srcId="{0AFEA962-61E2-4987-8E50-97B30B16D486}" destId="{66404ACA-835D-45D2-A462-5BE1275A1531}" srcOrd="0" destOrd="0" presId="urn:microsoft.com/office/officeart/2005/8/layout/orgChart1"/>
    <dgm:cxn modelId="{636298CE-5714-423D-9430-026913AA4A9B}" type="presParOf" srcId="{66404ACA-835D-45D2-A462-5BE1275A1531}" destId="{6AF4151E-038C-4505-8A7B-AEADBB3DAC4D}" srcOrd="0" destOrd="0" presId="urn:microsoft.com/office/officeart/2005/8/layout/orgChart1"/>
    <dgm:cxn modelId="{A47126FB-B99E-4ECE-9A70-B481202A0E44}" type="presParOf" srcId="{66404ACA-835D-45D2-A462-5BE1275A1531}" destId="{0090F3FF-A7F3-4534-B91F-44DF0444779D}" srcOrd="1" destOrd="0" presId="urn:microsoft.com/office/officeart/2005/8/layout/orgChart1"/>
    <dgm:cxn modelId="{BD7C4019-23FD-4EDF-ABE3-BCFADAC40BBB}" type="presParOf" srcId="{0AFEA962-61E2-4987-8E50-97B30B16D486}" destId="{665340E7-0552-4EF9-9A05-DE43EED9E4D4}" srcOrd="1" destOrd="0" presId="urn:microsoft.com/office/officeart/2005/8/layout/orgChart1"/>
    <dgm:cxn modelId="{930A3EDF-9F84-4595-89F8-365DFAAECC9C}" type="presParOf" srcId="{0AFEA962-61E2-4987-8E50-97B30B16D486}" destId="{E4B22F28-FD38-4D0F-8815-6F365BC10D75}" srcOrd="2" destOrd="0" presId="urn:microsoft.com/office/officeart/2005/8/layout/orgChart1"/>
    <dgm:cxn modelId="{DB727DD1-F9AC-4E6C-BAF4-706CDC4F5ED2}" type="presParOf" srcId="{5FA37B8E-44AA-45DE-B8D0-7387668E5FFB}" destId="{B4DF7B26-AAF7-4F85-BE0D-21D92CA940F0}" srcOrd="4" destOrd="0" presId="urn:microsoft.com/office/officeart/2005/8/layout/orgChart1"/>
    <dgm:cxn modelId="{CFC34FFF-E188-4B77-928F-1A998C5EC7C2}" type="presParOf" srcId="{5FA37B8E-44AA-45DE-B8D0-7387668E5FFB}" destId="{B347BC84-349C-4C18-863B-593633EA7069}" srcOrd="5" destOrd="0" presId="urn:microsoft.com/office/officeart/2005/8/layout/orgChart1"/>
    <dgm:cxn modelId="{7034E325-66DB-44B0-A9EA-FF02E9E26A65}" type="presParOf" srcId="{B347BC84-349C-4C18-863B-593633EA7069}" destId="{FF790D79-3399-429C-870C-6533F82DF935}" srcOrd="0" destOrd="0" presId="urn:microsoft.com/office/officeart/2005/8/layout/orgChart1"/>
    <dgm:cxn modelId="{81BBAFC0-732A-4401-94EB-1F1BEF8E67D6}" type="presParOf" srcId="{FF790D79-3399-429C-870C-6533F82DF935}" destId="{164E0BE5-C937-4420-AE45-8B3B01B09872}" srcOrd="0" destOrd="0" presId="urn:microsoft.com/office/officeart/2005/8/layout/orgChart1"/>
    <dgm:cxn modelId="{C689CDCE-EBC2-490B-86AB-E98217955ADE}" type="presParOf" srcId="{FF790D79-3399-429C-870C-6533F82DF935}" destId="{1F58446C-62B6-4396-A44D-6F14912D3583}" srcOrd="1" destOrd="0" presId="urn:microsoft.com/office/officeart/2005/8/layout/orgChart1"/>
    <dgm:cxn modelId="{6EF2B948-515A-40F2-BFBA-1C03907B284A}" type="presParOf" srcId="{B347BC84-349C-4C18-863B-593633EA7069}" destId="{92E343DD-6123-4CA1-BA06-1F691C8234D2}" srcOrd="1" destOrd="0" presId="urn:microsoft.com/office/officeart/2005/8/layout/orgChart1"/>
    <dgm:cxn modelId="{AFB643D2-A3C6-4E4A-B074-28BCE3010B47}" type="presParOf" srcId="{B347BC84-349C-4C18-863B-593633EA7069}" destId="{E1C09B5C-0C9F-4AD7-897A-A3523FCAD5C9}" srcOrd="2" destOrd="0" presId="urn:microsoft.com/office/officeart/2005/8/layout/orgChart1"/>
    <dgm:cxn modelId="{F7511A3F-F417-4B87-A430-CBAEAFB49C31}" type="presParOf" srcId="{5FA37B8E-44AA-45DE-B8D0-7387668E5FFB}" destId="{3381C42F-910C-40C2-805B-D318431DD00A}" srcOrd="6" destOrd="0" presId="urn:microsoft.com/office/officeart/2005/8/layout/orgChart1"/>
    <dgm:cxn modelId="{487B923D-36AF-4DA2-8C5B-901A6B2F50B8}" type="presParOf" srcId="{5FA37B8E-44AA-45DE-B8D0-7387668E5FFB}" destId="{6E77A9D3-C54C-4BB3-81F4-DB711C91E50B}" srcOrd="7" destOrd="0" presId="urn:microsoft.com/office/officeart/2005/8/layout/orgChart1"/>
    <dgm:cxn modelId="{7FD4D2D9-784F-403B-924E-2E95060DC1E8}" type="presParOf" srcId="{6E77A9D3-C54C-4BB3-81F4-DB711C91E50B}" destId="{A5EB0E2A-5ED6-49DF-9E2E-19DF1D1F7AF1}" srcOrd="0" destOrd="0" presId="urn:microsoft.com/office/officeart/2005/8/layout/orgChart1"/>
    <dgm:cxn modelId="{1A316578-4AB7-4550-8936-3EB4110CE34E}" type="presParOf" srcId="{A5EB0E2A-5ED6-49DF-9E2E-19DF1D1F7AF1}" destId="{7E6AD67E-E650-4B47-85DF-845579C29025}" srcOrd="0" destOrd="0" presId="urn:microsoft.com/office/officeart/2005/8/layout/orgChart1"/>
    <dgm:cxn modelId="{3D43F7F0-8684-4527-8243-A8E8E454FF49}" type="presParOf" srcId="{A5EB0E2A-5ED6-49DF-9E2E-19DF1D1F7AF1}" destId="{36EF6C1F-BEF4-4F29-AB0A-1D266141A8DF}" srcOrd="1" destOrd="0" presId="urn:microsoft.com/office/officeart/2005/8/layout/orgChart1"/>
    <dgm:cxn modelId="{41CE776E-DE14-4B62-AFB7-B397974F4274}" type="presParOf" srcId="{6E77A9D3-C54C-4BB3-81F4-DB711C91E50B}" destId="{BCD2D023-6F5B-4F7A-A11D-887B3E9617F2}" srcOrd="1" destOrd="0" presId="urn:microsoft.com/office/officeart/2005/8/layout/orgChart1"/>
    <dgm:cxn modelId="{99FCA540-B0E7-4661-8262-F3CC6E2DA19D}" type="presParOf" srcId="{6E77A9D3-C54C-4BB3-81F4-DB711C91E50B}" destId="{39908F87-5167-466E-87C2-DA13A8242FE3}" srcOrd="2" destOrd="0" presId="urn:microsoft.com/office/officeart/2005/8/layout/orgChart1"/>
    <dgm:cxn modelId="{772999FF-D115-49FE-8C88-4037BFFC0897}" type="presParOf" srcId="{5FA37B8E-44AA-45DE-B8D0-7387668E5FFB}" destId="{ED681A31-68CF-4AD3-9171-711E74252224}" srcOrd="8" destOrd="0" presId="urn:microsoft.com/office/officeart/2005/8/layout/orgChart1"/>
    <dgm:cxn modelId="{8F68901C-EE74-44DA-87AD-F84C02298A0B}" type="presParOf" srcId="{5FA37B8E-44AA-45DE-B8D0-7387668E5FFB}" destId="{B925AE6F-01A8-4EDE-B370-3220F2B77C29}" srcOrd="9" destOrd="0" presId="urn:microsoft.com/office/officeart/2005/8/layout/orgChart1"/>
    <dgm:cxn modelId="{3FE25A2A-1BFA-4B7E-91E6-9F305EB3D31E}" type="presParOf" srcId="{B925AE6F-01A8-4EDE-B370-3220F2B77C29}" destId="{538DD80A-D8F2-46E7-8912-11FDD908CA0C}" srcOrd="0" destOrd="0" presId="urn:microsoft.com/office/officeart/2005/8/layout/orgChart1"/>
    <dgm:cxn modelId="{4BBE4700-4839-4809-AF4E-60BC8372C8EF}" type="presParOf" srcId="{538DD80A-D8F2-46E7-8912-11FDD908CA0C}" destId="{9D65417F-5C4D-47CE-84B2-5421C7CEFC9C}" srcOrd="0" destOrd="0" presId="urn:microsoft.com/office/officeart/2005/8/layout/orgChart1"/>
    <dgm:cxn modelId="{25C32296-E67C-4AA9-976D-912F84C63531}" type="presParOf" srcId="{538DD80A-D8F2-46E7-8912-11FDD908CA0C}" destId="{912A5473-8C3A-4196-8164-15722EDE756C}" srcOrd="1" destOrd="0" presId="urn:microsoft.com/office/officeart/2005/8/layout/orgChart1"/>
    <dgm:cxn modelId="{18743157-7244-49C5-9C10-710F1B742F6B}" type="presParOf" srcId="{B925AE6F-01A8-4EDE-B370-3220F2B77C29}" destId="{8C185AF0-B1A0-4BB7-9116-F7BDA6FC278A}" srcOrd="1" destOrd="0" presId="urn:microsoft.com/office/officeart/2005/8/layout/orgChart1"/>
    <dgm:cxn modelId="{F8E565DD-38C9-4321-952C-24918BC48563}" type="presParOf" srcId="{B925AE6F-01A8-4EDE-B370-3220F2B77C29}" destId="{EFB85DC8-402C-49DC-929B-6B01C2892E71}" srcOrd="2" destOrd="0" presId="urn:microsoft.com/office/officeart/2005/8/layout/orgChart1"/>
    <dgm:cxn modelId="{BB90FDCB-53C5-4353-A4A0-D4EB61CD3C49}" type="presParOf" srcId="{5FA37B8E-44AA-45DE-B8D0-7387668E5FFB}" destId="{63252EC4-6231-4F04-B78C-04DADA82F873}" srcOrd="10" destOrd="0" presId="urn:microsoft.com/office/officeart/2005/8/layout/orgChart1"/>
    <dgm:cxn modelId="{843BC8E7-27C0-4ACD-BD67-6E993DA93C5A}" type="presParOf" srcId="{5FA37B8E-44AA-45DE-B8D0-7387668E5FFB}" destId="{D988A81D-B71A-4A44-829C-2478FFD3CE7C}" srcOrd="11" destOrd="0" presId="urn:microsoft.com/office/officeart/2005/8/layout/orgChart1"/>
    <dgm:cxn modelId="{2971C6A6-8FD3-4DD3-9076-4EDA6AB07626}" type="presParOf" srcId="{D988A81D-B71A-4A44-829C-2478FFD3CE7C}" destId="{EAF03143-54B0-416B-94F6-C8697EC00859}" srcOrd="0" destOrd="0" presId="urn:microsoft.com/office/officeart/2005/8/layout/orgChart1"/>
    <dgm:cxn modelId="{740EDB6C-118E-4F71-875E-A5F2B28523B4}" type="presParOf" srcId="{EAF03143-54B0-416B-94F6-C8697EC00859}" destId="{F96E76E3-E196-4F5E-8227-2400AFB684DD}" srcOrd="0" destOrd="0" presId="urn:microsoft.com/office/officeart/2005/8/layout/orgChart1"/>
    <dgm:cxn modelId="{430E05DA-E116-4373-B53D-BB6608C0C59A}" type="presParOf" srcId="{EAF03143-54B0-416B-94F6-C8697EC00859}" destId="{FEBA0CB2-D43D-416E-A3DE-295EEE770E3C}" srcOrd="1" destOrd="0" presId="urn:microsoft.com/office/officeart/2005/8/layout/orgChart1"/>
    <dgm:cxn modelId="{FC4143E3-CB68-45A5-8B01-A76E4BC3B786}" type="presParOf" srcId="{D988A81D-B71A-4A44-829C-2478FFD3CE7C}" destId="{403C5948-A391-409D-8A7E-FAD24A1560D5}" srcOrd="1" destOrd="0" presId="urn:microsoft.com/office/officeart/2005/8/layout/orgChart1"/>
    <dgm:cxn modelId="{B9462E14-4EAA-43A1-98DD-DCF5E447D69E}" type="presParOf" srcId="{D988A81D-B71A-4A44-829C-2478FFD3CE7C}" destId="{1DF8045B-A04E-403A-A8E9-434FE8923DBF}" srcOrd="2" destOrd="0" presId="urn:microsoft.com/office/officeart/2005/8/layout/orgChart1"/>
    <dgm:cxn modelId="{19C4F1E2-207F-4867-88DF-B02D6F776CCA}" type="presParOf" srcId="{5FA37B8E-44AA-45DE-B8D0-7387668E5FFB}" destId="{4A81C3AF-589B-4CD9-ACAE-FBE5E72B0980}" srcOrd="12" destOrd="0" presId="urn:microsoft.com/office/officeart/2005/8/layout/orgChart1"/>
    <dgm:cxn modelId="{859182CB-3DEC-4DF9-905B-CDE2F00D2F07}" type="presParOf" srcId="{5FA37B8E-44AA-45DE-B8D0-7387668E5FFB}" destId="{4C1AEB0A-EF6B-4AE5-8FA8-C9B8C5BF7060}" srcOrd="13" destOrd="0" presId="urn:microsoft.com/office/officeart/2005/8/layout/orgChart1"/>
    <dgm:cxn modelId="{60156947-779B-4696-B6ED-5778C201367F}" type="presParOf" srcId="{4C1AEB0A-EF6B-4AE5-8FA8-C9B8C5BF7060}" destId="{F423D54E-A50B-416F-A3B9-6215209807E9}" srcOrd="0" destOrd="0" presId="urn:microsoft.com/office/officeart/2005/8/layout/orgChart1"/>
    <dgm:cxn modelId="{ABB681E0-C5EE-4D83-99B9-A7EBB06620C2}" type="presParOf" srcId="{F423D54E-A50B-416F-A3B9-6215209807E9}" destId="{B286F56D-A183-4946-A798-11405F265520}" srcOrd="0" destOrd="0" presId="urn:microsoft.com/office/officeart/2005/8/layout/orgChart1"/>
    <dgm:cxn modelId="{101B6ACB-3725-4984-8771-BDFBAF84CA83}" type="presParOf" srcId="{F423D54E-A50B-416F-A3B9-6215209807E9}" destId="{AAED5316-7E86-40F3-B19D-DCED0741A3CA}" srcOrd="1" destOrd="0" presId="urn:microsoft.com/office/officeart/2005/8/layout/orgChart1"/>
    <dgm:cxn modelId="{BAA4DCB7-B536-460F-96E5-82B9C297427C}" type="presParOf" srcId="{4C1AEB0A-EF6B-4AE5-8FA8-C9B8C5BF7060}" destId="{4D98D4A3-B1DD-425D-A5FB-3996D013D8AB}" srcOrd="1" destOrd="0" presId="urn:microsoft.com/office/officeart/2005/8/layout/orgChart1"/>
    <dgm:cxn modelId="{4139C614-1AB0-4ECE-984A-D9EA9255FA0B}" type="presParOf" srcId="{4C1AEB0A-EF6B-4AE5-8FA8-C9B8C5BF7060}" destId="{5E72CE24-FCA1-4AF1-9985-EC1BAA04004F}" srcOrd="2" destOrd="0" presId="urn:microsoft.com/office/officeart/2005/8/layout/orgChart1"/>
    <dgm:cxn modelId="{B11F1F4F-958A-4386-81B0-15393D4F4DF4}" type="presParOf" srcId="{5FA37B8E-44AA-45DE-B8D0-7387668E5FFB}" destId="{9881C2A8-8C53-4ECD-B9D7-55E74DB04744}" srcOrd="14" destOrd="0" presId="urn:microsoft.com/office/officeart/2005/8/layout/orgChart1"/>
    <dgm:cxn modelId="{6BBB41E4-9999-4D10-BB0A-850ED73BB806}" type="presParOf" srcId="{5FA37B8E-44AA-45DE-B8D0-7387668E5FFB}" destId="{00BF8F52-3CD5-4C2D-8348-E5E67DF17B6B}" srcOrd="15" destOrd="0" presId="urn:microsoft.com/office/officeart/2005/8/layout/orgChart1"/>
    <dgm:cxn modelId="{D385CD84-A0E4-4F39-88C6-62544EB184C3}" type="presParOf" srcId="{00BF8F52-3CD5-4C2D-8348-E5E67DF17B6B}" destId="{ADC9D75F-E225-4754-9FA2-A042780EA520}" srcOrd="0" destOrd="0" presId="urn:microsoft.com/office/officeart/2005/8/layout/orgChart1"/>
    <dgm:cxn modelId="{638846CA-43C7-4046-95E4-BFA399EB00A1}" type="presParOf" srcId="{ADC9D75F-E225-4754-9FA2-A042780EA520}" destId="{E1BA9183-8898-41F9-91D0-4883FDEA903D}" srcOrd="0" destOrd="0" presId="urn:microsoft.com/office/officeart/2005/8/layout/orgChart1"/>
    <dgm:cxn modelId="{B89F5CD8-32EB-4170-8D62-0187A89CC641}" type="presParOf" srcId="{ADC9D75F-E225-4754-9FA2-A042780EA520}" destId="{3DF4A049-E5DA-4353-9A1E-D144153C4ED9}" srcOrd="1" destOrd="0" presId="urn:microsoft.com/office/officeart/2005/8/layout/orgChart1"/>
    <dgm:cxn modelId="{06325443-8C7F-46F2-A3F7-9B2276C96075}" type="presParOf" srcId="{00BF8F52-3CD5-4C2D-8348-E5E67DF17B6B}" destId="{B372B530-53AD-467D-B08B-E7311FCDFB39}" srcOrd="1" destOrd="0" presId="urn:microsoft.com/office/officeart/2005/8/layout/orgChart1"/>
    <dgm:cxn modelId="{0ECA9AE4-3E93-4C46-99F4-FA048E9E9029}" type="presParOf" srcId="{00BF8F52-3CD5-4C2D-8348-E5E67DF17B6B}" destId="{59327CB8-D096-4B6C-BE10-46120788AA32}" srcOrd="2" destOrd="0" presId="urn:microsoft.com/office/officeart/2005/8/layout/orgChart1"/>
    <dgm:cxn modelId="{5FA1B1E9-8E6F-40BA-B35B-977F6B9778B0}" type="presParOf" srcId="{5FA37B8E-44AA-45DE-B8D0-7387668E5FFB}" destId="{68A9784F-1807-4738-9B94-A1A15618F746}" srcOrd="16" destOrd="0" presId="urn:microsoft.com/office/officeart/2005/8/layout/orgChart1"/>
    <dgm:cxn modelId="{4CF39862-3255-40BE-A2F6-5F09EC02A912}" type="presParOf" srcId="{5FA37B8E-44AA-45DE-B8D0-7387668E5FFB}" destId="{6C1D3E71-4C87-4831-A3E7-0950BF999E40}" srcOrd="17" destOrd="0" presId="urn:microsoft.com/office/officeart/2005/8/layout/orgChart1"/>
    <dgm:cxn modelId="{510A500B-121B-403D-9126-15BB891FAB38}" type="presParOf" srcId="{6C1D3E71-4C87-4831-A3E7-0950BF999E40}" destId="{B8DB07BC-B029-4CF7-BD58-42BC9C39079E}" srcOrd="0" destOrd="0" presId="urn:microsoft.com/office/officeart/2005/8/layout/orgChart1"/>
    <dgm:cxn modelId="{0DBD6077-CBC3-442D-87B1-014B001857B3}" type="presParOf" srcId="{B8DB07BC-B029-4CF7-BD58-42BC9C39079E}" destId="{D90D2A62-AAC9-4B9D-8360-548E17FBE0C1}" srcOrd="0" destOrd="0" presId="urn:microsoft.com/office/officeart/2005/8/layout/orgChart1"/>
    <dgm:cxn modelId="{19C86E5C-3461-46AC-9E5A-6DC63683E18A}" type="presParOf" srcId="{B8DB07BC-B029-4CF7-BD58-42BC9C39079E}" destId="{4CC7172E-DF3F-4492-95F0-B668593CAC8C}" srcOrd="1" destOrd="0" presId="urn:microsoft.com/office/officeart/2005/8/layout/orgChart1"/>
    <dgm:cxn modelId="{984C9753-EE4B-4BE2-B18C-9745CA8E7034}" type="presParOf" srcId="{6C1D3E71-4C87-4831-A3E7-0950BF999E40}" destId="{E0A61783-A20C-4A5D-8D5C-B6CD33F03629}" srcOrd="1" destOrd="0" presId="urn:microsoft.com/office/officeart/2005/8/layout/orgChart1"/>
    <dgm:cxn modelId="{4C859D61-D4C6-4460-B78A-75DE5C3BCD9D}" type="presParOf" srcId="{6C1D3E71-4C87-4831-A3E7-0950BF999E40}" destId="{26DE2EA5-283B-4E17-8A99-DDCB65555F70}" srcOrd="2" destOrd="0" presId="urn:microsoft.com/office/officeart/2005/8/layout/orgChart1"/>
    <dgm:cxn modelId="{E35A1778-1333-488A-BF21-B48CE9DA1470}" type="presParOf" srcId="{7892B63D-F908-405F-9150-D9D2BE6CA990}" destId="{A8E055E7-DC4F-4869-BDD9-D20EF2B263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9784F-1807-4738-9B94-A1A15618F746}">
      <dsp:nvSpPr>
        <dsp:cNvPr id="0" name=""/>
        <dsp:cNvSpPr/>
      </dsp:nvSpPr>
      <dsp:spPr>
        <a:xfrm>
          <a:off x="4691575" y="2341555"/>
          <a:ext cx="4247903" cy="184309"/>
        </a:xfrm>
        <a:custGeom>
          <a:avLst/>
          <a:gdLst/>
          <a:ahLst/>
          <a:cxnLst/>
          <a:rect l="0" t="0" r="0" b="0"/>
          <a:pathLst>
            <a:path>
              <a:moveTo>
                <a:pt x="0" y="0"/>
              </a:moveTo>
              <a:lnTo>
                <a:pt x="0" y="92154"/>
              </a:lnTo>
              <a:lnTo>
                <a:pt x="4247903" y="92154"/>
              </a:lnTo>
              <a:lnTo>
                <a:pt x="4247903"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1C2A8-8C53-4ECD-B9D7-55E74DB04744}">
      <dsp:nvSpPr>
        <dsp:cNvPr id="0" name=""/>
        <dsp:cNvSpPr/>
      </dsp:nvSpPr>
      <dsp:spPr>
        <a:xfrm>
          <a:off x="4691575" y="2341555"/>
          <a:ext cx="3185927" cy="184309"/>
        </a:xfrm>
        <a:custGeom>
          <a:avLst/>
          <a:gdLst/>
          <a:ahLst/>
          <a:cxnLst/>
          <a:rect l="0" t="0" r="0" b="0"/>
          <a:pathLst>
            <a:path>
              <a:moveTo>
                <a:pt x="0" y="0"/>
              </a:moveTo>
              <a:lnTo>
                <a:pt x="0" y="92154"/>
              </a:lnTo>
              <a:lnTo>
                <a:pt x="3185927" y="92154"/>
              </a:lnTo>
              <a:lnTo>
                <a:pt x="3185927"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1C3AF-589B-4CD9-ACAE-FBE5E72B0980}">
      <dsp:nvSpPr>
        <dsp:cNvPr id="0" name=""/>
        <dsp:cNvSpPr/>
      </dsp:nvSpPr>
      <dsp:spPr>
        <a:xfrm>
          <a:off x="4691575" y="2341555"/>
          <a:ext cx="2123951" cy="184309"/>
        </a:xfrm>
        <a:custGeom>
          <a:avLst/>
          <a:gdLst/>
          <a:ahLst/>
          <a:cxnLst/>
          <a:rect l="0" t="0" r="0" b="0"/>
          <a:pathLst>
            <a:path>
              <a:moveTo>
                <a:pt x="0" y="0"/>
              </a:moveTo>
              <a:lnTo>
                <a:pt x="0" y="92154"/>
              </a:lnTo>
              <a:lnTo>
                <a:pt x="2123951" y="92154"/>
              </a:lnTo>
              <a:lnTo>
                <a:pt x="2123951"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52EC4-6231-4F04-B78C-04DADA82F873}">
      <dsp:nvSpPr>
        <dsp:cNvPr id="0" name=""/>
        <dsp:cNvSpPr/>
      </dsp:nvSpPr>
      <dsp:spPr>
        <a:xfrm>
          <a:off x="4691575" y="2341555"/>
          <a:ext cx="1061975" cy="184309"/>
        </a:xfrm>
        <a:custGeom>
          <a:avLst/>
          <a:gdLst/>
          <a:ahLst/>
          <a:cxnLst/>
          <a:rect l="0" t="0" r="0" b="0"/>
          <a:pathLst>
            <a:path>
              <a:moveTo>
                <a:pt x="0" y="0"/>
              </a:moveTo>
              <a:lnTo>
                <a:pt x="0" y="92154"/>
              </a:lnTo>
              <a:lnTo>
                <a:pt x="1061975" y="92154"/>
              </a:lnTo>
              <a:lnTo>
                <a:pt x="1061975"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81A31-68CF-4AD3-9171-711E74252224}">
      <dsp:nvSpPr>
        <dsp:cNvPr id="0" name=""/>
        <dsp:cNvSpPr/>
      </dsp:nvSpPr>
      <dsp:spPr>
        <a:xfrm>
          <a:off x="4645855" y="2341555"/>
          <a:ext cx="91440" cy="184309"/>
        </a:xfrm>
        <a:custGeom>
          <a:avLst/>
          <a:gdLst/>
          <a:ahLst/>
          <a:cxnLst/>
          <a:rect l="0" t="0" r="0" b="0"/>
          <a:pathLst>
            <a:path>
              <a:moveTo>
                <a:pt x="45720" y="0"/>
              </a:moveTo>
              <a:lnTo>
                <a:pt x="45720"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1C42F-910C-40C2-805B-D318431DD00A}">
      <dsp:nvSpPr>
        <dsp:cNvPr id="0" name=""/>
        <dsp:cNvSpPr/>
      </dsp:nvSpPr>
      <dsp:spPr>
        <a:xfrm>
          <a:off x="3629599" y="2341555"/>
          <a:ext cx="1061975" cy="184309"/>
        </a:xfrm>
        <a:custGeom>
          <a:avLst/>
          <a:gdLst/>
          <a:ahLst/>
          <a:cxnLst/>
          <a:rect l="0" t="0" r="0" b="0"/>
          <a:pathLst>
            <a:path>
              <a:moveTo>
                <a:pt x="1061975" y="0"/>
              </a:moveTo>
              <a:lnTo>
                <a:pt x="1061975" y="92154"/>
              </a:lnTo>
              <a:lnTo>
                <a:pt x="0" y="92154"/>
              </a:lnTo>
              <a:lnTo>
                <a:pt x="0"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DF7B26-AAF7-4F85-BE0D-21D92CA940F0}">
      <dsp:nvSpPr>
        <dsp:cNvPr id="0" name=""/>
        <dsp:cNvSpPr/>
      </dsp:nvSpPr>
      <dsp:spPr>
        <a:xfrm>
          <a:off x="2567623" y="2341555"/>
          <a:ext cx="2123951" cy="184309"/>
        </a:xfrm>
        <a:custGeom>
          <a:avLst/>
          <a:gdLst/>
          <a:ahLst/>
          <a:cxnLst/>
          <a:rect l="0" t="0" r="0" b="0"/>
          <a:pathLst>
            <a:path>
              <a:moveTo>
                <a:pt x="2123951" y="0"/>
              </a:moveTo>
              <a:lnTo>
                <a:pt x="2123951" y="92154"/>
              </a:lnTo>
              <a:lnTo>
                <a:pt x="0" y="92154"/>
              </a:lnTo>
              <a:lnTo>
                <a:pt x="0"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23C54-BDD5-4CDB-9D84-783A4B6107CC}">
      <dsp:nvSpPr>
        <dsp:cNvPr id="0" name=""/>
        <dsp:cNvSpPr/>
      </dsp:nvSpPr>
      <dsp:spPr>
        <a:xfrm>
          <a:off x="1505648" y="2341555"/>
          <a:ext cx="3185927" cy="184309"/>
        </a:xfrm>
        <a:custGeom>
          <a:avLst/>
          <a:gdLst/>
          <a:ahLst/>
          <a:cxnLst/>
          <a:rect l="0" t="0" r="0" b="0"/>
          <a:pathLst>
            <a:path>
              <a:moveTo>
                <a:pt x="3185927" y="0"/>
              </a:moveTo>
              <a:lnTo>
                <a:pt x="3185927" y="92154"/>
              </a:lnTo>
              <a:lnTo>
                <a:pt x="0" y="92154"/>
              </a:lnTo>
              <a:lnTo>
                <a:pt x="0"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E7DB6-BA93-4235-8BBA-EF4DA4F19D00}">
      <dsp:nvSpPr>
        <dsp:cNvPr id="0" name=""/>
        <dsp:cNvSpPr/>
      </dsp:nvSpPr>
      <dsp:spPr>
        <a:xfrm>
          <a:off x="443672" y="2341555"/>
          <a:ext cx="4247903" cy="184309"/>
        </a:xfrm>
        <a:custGeom>
          <a:avLst/>
          <a:gdLst/>
          <a:ahLst/>
          <a:cxnLst/>
          <a:rect l="0" t="0" r="0" b="0"/>
          <a:pathLst>
            <a:path>
              <a:moveTo>
                <a:pt x="4247903" y="0"/>
              </a:moveTo>
              <a:lnTo>
                <a:pt x="4247903" y="92154"/>
              </a:lnTo>
              <a:lnTo>
                <a:pt x="0" y="92154"/>
              </a:lnTo>
              <a:lnTo>
                <a:pt x="0" y="1843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0CA71D-7D7A-4F0E-B146-4373B83B0438}">
      <dsp:nvSpPr>
        <dsp:cNvPr id="0" name=""/>
        <dsp:cNvSpPr/>
      </dsp:nvSpPr>
      <dsp:spPr>
        <a:xfrm>
          <a:off x="3926114" y="1902722"/>
          <a:ext cx="1530921"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De Par En Par</a:t>
          </a:r>
        </a:p>
      </dsp:txBody>
      <dsp:txXfrm>
        <a:off x="3926114" y="1902722"/>
        <a:ext cx="1530921" cy="438832"/>
      </dsp:txXfrm>
    </dsp:sp>
    <dsp:sp modelId="{986473DF-9C82-4A90-8DA7-EFF793234CD0}">
      <dsp:nvSpPr>
        <dsp:cNvPr id="0" name=""/>
        <dsp:cNvSpPr/>
      </dsp:nvSpPr>
      <dsp:spPr>
        <a:xfrm>
          <a:off x="4839"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Inicio</a:t>
          </a:r>
        </a:p>
      </dsp:txBody>
      <dsp:txXfrm>
        <a:off x="4839" y="2525865"/>
        <a:ext cx="877665" cy="438832"/>
      </dsp:txXfrm>
    </dsp:sp>
    <dsp:sp modelId="{6AF4151E-038C-4505-8A7B-AEADBB3DAC4D}">
      <dsp:nvSpPr>
        <dsp:cNvPr id="0" name=""/>
        <dsp:cNvSpPr/>
      </dsp:nvSpPr>
      <dsp:spPr>
        <a:xfrm>
          <a:off x="1066815"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¿Quiénes somos?</a:t>
          </a:r>
        </a:p>
      </dsp:txBody>
      <dsp:txXfrm>
        <a:off x="1066815" y="2525865"/>
        <a:ext cx="877665" cy="438832"/>
      </dsp:txXfrm>
    </dsp:sp>
    <dsp:sp modelId="{164E0BE5-C937-4420-AE45-8B3B01B09872}">
      <dsp:nvSpPr>
        <dsp:cNvPr id="0" name=""/>
        <dsp:cNvSpPr/>
      </dsp:nvSpPr>
      <dsp:spPr>
        <a:xfrm>
          <a:off x="2128790"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Nación y Mundo</a:t>
          </a:r>
        </a:p>
      </dsp:txBody>
      <dsp:txXfrm>
        <a:off x="2128790" y="2525865"/>
        <a:ext cx="877665" cy="438832"/>
      </dsp:txXfrm>
    </dsp:sp>
    <dsp:sp modelId="{7E6AD67E-E650-4B47-85DF-845579C29025}">
      <dsp:nvSpPr>
        <dsp:cNvPr id="0" name=""/>
        <dsp:cNvSpPr/>
      </dsp:nvSpPr>
      <dsp:spPr>
        <a:xfrm>
          <a:off x="3190766"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Estado y Municipio</a:t>
          </a:r>
        </a:p>
      </dsp:txBody>
      <dsp:txXfrm>
        <a:off x="3190766" y="2525865"/>
        <a:ext cx="877665" cy="438832"/>
      </dsp:txXfrm>
    </dsp:sp>
    <dsp:sp modelId="{9D65417F-5C4D-47CE-84B2-5421C7CEFC9C}">
      <dsp:nvSpPr>
        <dsp:cNvPr id="0" name=""/>
        <dsp:cNvSpPr/>
      </dsp:nvSpPr>
      <dsp:spPr>
        <a:xfrm>
          <a:off x="4252742"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De Pe a </a:t>
          </a:r>
          <a:r>
            <a:rPr lang="es-ES" sz="1500" kern="1200" dirty="0" err="1"/>
            <a:t>Pa</a:t>
          </a:r>
          <a:endParaRPr lang="es-ES" sz="1500" kern="1200" dirty="0"/>
        </a:p>
      </dsp:txBody>
      <dsp:txXfrm>
        <a:off x="4252742" y="2525865"/>
        <a:ext cx="877665" cy="438832"/>
      </dsp:txXfrm>
    </dsp:sp>
    <dsp:sp modelId="{F96E76E3-E196-4F5E-8227-2400AFB684DD}">
      <dsp:nvSpPr>
        <dsp:cNvPr id="0" name=""/>
        <dsp:cNvSpPr/>
      </dsp:nvSpPr>
      <dsp:spPr>
        <a:xfrm>
          <a:off x="5314718"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Pieza Clave </a:t>
          </a:r>
        </a:p>
      </dsp:txBody>
      <dsp:txXfrm>
        <a:off x="5314718" y="2525865"/>
        <a:ext cx="877665" cy="438832"/>
      </dsp:txXfrm>
    </dsp:sp>
    <dsp:sp modelId="{B286F56D-A183-4946-A798-11405F265520}">
      <dsp:nvSpPr>
        <dsp:cNvPr id="0" name=""/>
        <dsp:cNvSpPr/>
      </dsp:nvSpPr>
      <dsp:spPr>
        <a:xfrm>
          <a:off x="6376694"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En Tendencia</a:t>
          </a:r>
        </a:p>
      </dsp:txBody>
      <dsp:txXfrm>
        <a:off x="6376694" y="2525865"/>
        <a:ext cx="877665" cy="438832"/>
      </dsp:txXfrm>
    </dsp:sp>
    <dsp:sp modelId="{E1BA9183-8898-41F9-91D0-4883FDEA903D}">
      <dsp:nvSpPr>
        <dsp:cNvPr id="0" name=""/>
        <dsp:cNvSpPr/>
      </dsp:nvSpPr>
      <dsp:spPr>
        <a:xfrm>
          <a:off x="7438669"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Buscador</a:t>
          </a:r>
        </a:p>
      </dsp:txBody>
      <dsp:txXfrm>
        <a:off x="7438669" y="2525865"/>
        <a:ext cx="877665" cy="438832"/>
      </dsp:txXfrm>
    </dsp:sp>
    <dsp:sp modelId="{D90D2A62-AAC9-4B9D-8360-548E17FBE0C1}">
      <dsp:nvSpPr>
        <dsp:cNvPr id="0" name=""/>
        <dsp:cNvSpPr/>
      </dsp:nvSpPr>
      <dsp:spPr>
        <a:xfrm>
          <a:off x="8500645" y="2525865"/>
          <a:ext cx="877665" cy="438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Contacto</a:t>
          </a:r>
        </a:p>
      </dsp:txBody>
      <dsp:txXfrm>
        <a:off x="8500645" y="2525865"/>
        <a:ext cx="877665" cy="4388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329043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285619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345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26477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3215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177652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1595965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211154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297645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FA443D0-493C-40BB-8DB3-63A38F2A27D1}" type="datetimeFigureOut">
              <a:rPr lang="es-MX" smtClean="0"/>
              <a:t>26/04/2016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56157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FA443D0-493C-40BB-8DB3-63A38F2A27D1}" type="datetimeFigureOut">
              <a:rPr lang="es-MX" smtClean="0"/>
              <a:t>26/04/2016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54464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FA443D0-493C-40BB-8DB3-63A38F2A27D1}" type="datetimeFigureOut">
              <a:rPr lang="es-MX" smtClean="0"/>
              <a:t>26/04/2016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349619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FA443D0-493C-40BB-8DB3-63A38F2A27D1}" type="datetimeFigureOut">
              <a:rPr lang="es-MX" smtClean="0"/>
              <a:t>26/04/2016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175108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443D0-493C-40BB-8DB3-63A38F2A27D1}" type="datetimeFigureOut">
              <a:rPr lang="es-MX" smtClean="0"/>
              <a:t>26/04/2016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5860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FA443D0-493C-40BB-8DB3-63A38F2A27D1}" type="datetimeFigureOut">
              <a:rPr lang="es-MX" smtClean="0"/>
              <a:t>26/04/2016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0AC8F2-05B7-4B6A-9357-1B5973B98729}" type="slidenum">
              <a:rPr lang="es-MX" smtClean="0"/>
              <a:t>‹Nº›</a:t>
            </a:fld>
            <a:endParaRPr lang="es-MX"/>
          </a:p>
        </p:txBody>
      </p:sp>
    </p:spTree>
    <p:extLst>
      <p:ext uri="{BB962C8B-B14F-4D97-AF65-F5344CB8AC3E}">
        <p14:creationId xmlns:p14="http://schemas.microsoft.com/office/powerpoint/2010/main" val="266613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0AC8F2-05B7-4B6A-9357-1B5973B98729}" type="slidenum">
              <a:rPr lang="es-MX" smtClean="0"/>
              <a:t>‹Nº›</a:t>
            </a:fld>
            <a:endParaRPr lang="es-MX"/>
          </a:p>
        </p:txBody>
      </p:sp>
      <p:sp>
        <p:nvSpPr>
          <p:cNvPr id="5" name="Date Placeholder 4"/>
          <p:cNvSpPr>
            <a:spLocks noGrp="1"/>
          </p:cNvSpPr>
          <p:nvPr>
            <p:ph type="dt" sz="half" idx="10"/>
          </p:nvPr>
        </p:nvSpPr>
        <p:spPr/>
        <p:txBody>
          <a:bodyPr/>
          <a:lstStyle/>
          <a:p>
            <a:fld id="{CFA443D0-493C-40BB-8DB3-63A38F2A27D1}" type="datetimeFigureOut">
              <a:rPr lang="es-MX" smtClean="0"/>
              <a:t>26/04/2016</a:t>
            </a:fld>
            <a:endParaRPr lang="es-MX"/>
          </a:p>
        </p:txBody>
      </p:sp>
    </p:spTree>
    <p:extLst>
      <p:ext uri="{BB962C8B-B14F-4D97-AF65-F5344CB8AC3E}">
        <p14:creationId xmlns:p14="http://schemas.microsoft.com/office/powerpoint/2010/main" val="321569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443D0-493C-40BB-8DB3-63A38F2A27D1}" type="datetimeFigureOut">
              <a:rPr lang="es-MX" smtClean="0"/>
              <a:t>26/04/2016</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0AC8F2-05B7-4B6A-9357-1B5973B98729}" type="slidenum">
              <a:rPr lang="es-MX" smtClean="0"/>
              <a:t>‹Nº›</a:t>
            </a:fld>
            <a:endParaRPr lang="es-MX"/>
          </a:p>
        </p:txBody>
      </p:sp>
    </p:spTree>
    <p:extLst>
      <p:ext uri="{BB962C8B-B14F-4D97-AF65-F5344CB8AC3E}">
        <p14:creationId xmlns:p14="http://schemas.microsoft.com/office/powerpoint/2010/main" val="3911605406"/>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 id="2147484540" r:id="rId14"/>
    <p:sldLayoutId id="2147484541" r:id="rId15"/>
    <p:sldLayoutId id="21474845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deparenparnoticias.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5861" y="669412"/>
            <a:ext cx="7509492" cy="5802789"/>
          </a:xfrm>
        </p:spPr>
      </p:pic>
    </p:spTree>
    <p:extLst>
      <p:ext uri="{BB962C8B-B14F-4D97-AF65-F5344CB8AC3E}">
        <p14:creationId xmlns:p14="http://schemas.microsoft.com/office/powerpoint/2010/main" val="2514256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706582"/>
            <a:ext cx="9145539" cy="5307071"/>
          </a:xfrm>
        </p:spPr>
        <p:txBody>
          <a:bodyPr>
            <a:normAutofit fontScale="92500" lnSpcReduction="20000"/>
          </a:bodyPr>
          <a:lstStyle/>
          <a:p>
            <a:pPr algn="just"/>
            <a:endParaRPr lang="es-MX" dirty="0"/>
          </a:p>
          <a:p>
            <a:pPr algn="just"/>
            <a:r>
              <a:rPr lang="es-MX" sz="1900" b="1" dirty="0">
                <a:latin typeface="Times New Roman" panose="02020603050405020304" pitchFamily="18" charset="0"/>
                <a:cs typeface="Times New Roman" panose="02020603050405020304" pitchFamily="18" charset="0"/>
              </a:rPr>
              <a:t>Estado y Municipio</a:t>
            </a:r>
          </a:p>
          <a:p>
            <a:pPr marL="0" indent="0" algn="just">
              <a:buNone/>
            </a:pPr>
            <a:endParaRPr lang="es-MX" sz="19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sz="1900" dirty="0">
                <a:solidFill>
                  <a:schemeClr val="tx1"/>
                </a:solidFill>
                <a:latin typeface="Times New Roman" panose="02020603050405020304" pitchFamily="18" charset="0"/>
                <a:cs typeface="Times New Roman" panose="02020603050405020304" pitchFamily="18" charset="0"/>
              </a:rPr>
              <a:t>En esta sección se difundirán noticias del estado de Tlaxcala y el municipio de Apizaco.  Contenidos importantes para los jóvenes se verán reflejados aquí, pues se abordarán temas como seguridad y política.</a:t>
            </a:r>
          </a:p>
          <a:p>
            <a:pPr marL="0" indent="0" algn="just">
              <a:buNone/>
            </a:pPr>
            <a:r>
              <a:rPr lang="es-MX" sz="1900" dirty="0">
                <a:solidFill>
                  <a:schemeClr val="tx1"/>
                </a:solidFill>
                <a:latin typeface="Times New Roman" panose="02020603050405020304" pitchFamily="18" charset="0"/>
                <a:cs typeface="Times New Roman" panose="02020603050405020304" pitchFamily="18" charset="0"/>
              </a:rPr>
              <a:t>Se pretende que mediante las redes sociales se genere una dinámica con los lectores para proponer temas que les interese conocer y así se puedan incluir en la sección.</a:t>
            </a:r>
          </a:p>
          <a:p>
            <a:pPr marL="0" indent="0" algn="just">
              <a:buNone/>
            </a:pPr>
            <a:endParaRPr lang="es-MX" sz="19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sz="1900" dirty="0">
              <a:solidFill>
                <a:schemeClr val="tx1"/>
              </a:solidFill>
              <a:latin typeface="Times New Roman" panose="02020603050405020304" pitchFamily="18" charset="0"/>
              <a:cs typeface="Times New Roman" panose="02020603050405020304" pitchFamily="18" charset="0"/>
            </a:endParaRPr>
          </a:p>
          <a:p>
            <a:pPr algn="just"/>
            <a:r>
              <a:rPr lang="es-MX" sz="1900" b="1" dirty="0">
                <a:solidFill>
                  <a:schemeClr val="tx1"/>
                </a:solidFill>
                <a:latin typeface="Times New Roman" panose="02020603050405020304" pitchFamily="18" charset="0"/>
                <a:cs typeface="Times New Roman" panose="02020603050405020304" pitchFamily="18" charset="0"/>
              </a:rPr>
              <a:t>Pieza Clave </a:t>
            </a:r>
            <a:endParaRPr lang="es-MX" sz="19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sz="19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sz="1900" dirty="0">
                <a:solidFill>
                  <a:schemeClr val="tx1"/>
                </a:solidFill>
                <a:latin typeface="Times New Roman" panose="02020603050405020304" pitchFamily="18" charset="0"/>
                <a:cs typeface="Times New Roman" panose="02020603050405020304" pitchFamily="18" charset="0"/>
              </a:rPr>
              <a:t>Es una sección “Gancho”, es decir que con esta sección se busca atrapar a los lectores e involucrarlos en el sitio de noticias para que naveguen y lean las otras secciones.</a:t>
            </a:r>
          </a:p>
          <a:p>
            <a:pPr marL="0" indent="0" algn="just">
              <a:buNone/>
            </a:pPr>
            <a:r>
              <a:rPr lang="es-MX" sz="1900" dirty="0">
                <a:solidFill>
                  <a:schemeClr val="tx1"/>
                </a:solidFill>
                <a:latin typeface="Times New Roman" panose="02020603050405020304" pitchFamily="18" charset="0"/>
                <a:cs typeface="Times New Roman" panose="02020603050405020304" pitchFamily="18" charset="0"/>
              </a:rPr>
              <a:t>Los temas que se abordarán en esta sección serán datos curiosos, fechas importantes, noticias sobre tecnología, ciencia, arte, diseño y salud, pues como se puede observar en el cuadro de la introducción a este apartado, son temas que buscan los jóvenes cuando navegan en Internet.</a:t>
            </a:r>
          </a:p>
          <a:p>
            <a:endParaRPr lang="es-MX" dirty="0"/>
          </a:p>
        </p:txBody>
      </p:sp>
      <p:sp>
        <p:nvSpPr>
          <p:cNvPr id="4" name="Rectángulo redondeado 3"/>
          <p:cNvSpPr/>
          <p:nvPr/>
        </p:nvSpPr>
        <p:spPr>
          <a:xfrm>
            <a:off x="677333" y="893813"/>
            <a:ext cx="3144981" cy="651164"/>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MX"/>
          </a:p>
        </p:txBody>
      </p:sp>
      <p:sp>
        <p:nvSpPr>
          <p:cNvPr id="5" name="Rectángulo redondeado 4"/>
          <p:cNvSpPr/>
          <p:nvPr/>
        </p:nvSpPr>
        <p:spPr>
          <a:xfrm>
            <a:off x="677333" y="3610466"/>
            <a:ext cx="3144981" cy="651164"/>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MX"/>
          </a:p>
        </p:txBody>
      </p:sp>
    </p:spTree>
    <p:extLst>
      <p:ext uri="{BB962C8B-B14F-4D97-AF65-F5344CB8AC3E}">
        <p14:creationId xmlns:p14="http://schemas.microsoft.com/office/powerpoint/2010/main" val="423760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803943" y="500601"/>
            <a:ext cx="8596668" cy="3880773"/>
          </a:xfrm>
        </p:spPr>
        <p:txBody>
          <a:bodyPr>
            <a:noAutofit/>
          </a:bodyPr>
          <a:lstStyle/>
          <a:p>
            <a:r>
              <a:rPr lang="es-MX" b="1" dirty="0">
                <a:solidFill>
                  <a:schemeClr val="tx1"/>
                </a:solidFill>
                <a:latin typeface="Times New Roman" panose="02020603050405020304" pitchFamily="18" charset="0"/>
                <a:cs typeface="Times New Roman" panose="02020603050405020304" pitchFamily="18" charset="0"/>
              </a:rPr>
              <a:t>De Pe a </a:t>
            </a:r>
            <a:r>
              <a:rPr lang="es-MX" b="1" dirty="0" err="1">
                <a:solidFill>
                  <a:schemeClr val="tx1"/>
                </a:solidFill>
                <a:latin typeface="Times New Roman" panose="02020603050405020304" pitchFamily="18" charset="0"/>
                <a:cs typeface="Times New Roman" panose="02020603050405020304" pitchFamily="18" charset="0"/>
              </a:rPr>
              <a:t>Pa</a:t>
            </a:r>
            <a:endParaRPr lang="es-MX"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dirty="0">
                <a:solidFill>
                  <a:schemeClr val="tx1"/>
                </a:solidFill>
                <a:latin typeface="Times New Roman" panose="02020603050405020304" pitchFamily="18" charset="0"/>
                <a:cs typeface="Times New Roman" panose="02020603050405020304" pitchFamily="18" charset="0"/>
              </a:rPr>
              <a:t>En la sección De Pe a </a:t>
            </a:r>
            <a:r>
              <a:rPr lang="es-MX" dirty="0" err="1">
                <a:solidFill>
                  <a:schemeClr val="tx1"/>
                </a:solidFill>
                <a:latin typeface="Times New Roman" panose="02020603050405020304" pitchFamily="18" charset="0"/>
                <a:cs typeface="Times New Roman" panose="02020603050405020304" pitchFamily="18" charset="0"/>
              </a:rPr>
              <a:t>Pa</a:t>
            </a:r>
            <a:r>
              <a:rPr lang="es-MX" dirty="0">
                <a:solidFill>
                  <a:schemeClr val="tx1"/>
                </a:solidFill>
                <a:latin typeface="Times New Roman" panose="02020603050405020304" pitchFamily="18" charset="0"/>
                <a:cs typeface="Times New Roman" panose="02020603050405020304" pitchFamily="18" charset="0"/>
              </a:rPr>
              <a:t> habrá contenidos que pueden dar herramientas a la ciudadanía para la toma de decisiones o la acción social, de forma que si el lector lo desea puede establecer dentro de los círculos sociales en los que se desenvuelve, una discusión en torno a temas como: Derechos Humanos, democracia, igualdad, equidad, violencia de género, etcétera. </a:t>
            </a:r>
          </a:p>
          <a:p>
            <a:pPr marL="0" indent="0" algn="just">
              <a:buNone/>
            </a:pPr>
            <a:r>
              <a:rPr lang="es-MX" dirty="0">
                <a:solidFill>
                  <a:schemeClr val="tx1"/>
                </a:solidFill>
                <a:latin typeface="Times New Roman" panose="02020603050405020304" pitchFamily="18" charset="0"/>
                <a:cs typeface="Times New Roman" panose="02020603050405020304" pitchFamily="18" charset="0"/>
              </a:rPr>
              <a:t>Se busca desarrollar los temas mediante una explicación de 10 puntos, o una infografía. Las fuentes consultadas para desarrollar las investigaciones previas serán páginas de Internet y libros relacionados al tema. </a:t>
            </a:r>
          </a:p>
          <a:p>
            <a:pPr marL="0" indent="0" algn="just">
              <a:buNone/>
            </a:pPr>
            <a:endParaRPr lang="es-MX"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dirty="0">
              <a:solidFill>
                <a:schemeClr val="tx1"/>
              </a:solidFill>
              <a:latin typeface="Times New Roman" panose="02020603050405020304" pitchFamily="18" charset="0"/>
              <a:cs typeface="Times New Roman" panose="02020603050405020304" pitchFamily="18" charset="0"/>
            </a:endParaRPr>
          </a:p>
          <a:p>
            <a:pPr algn="just"/>
            <a:r>
              <a:rPr lang="es-MX" b="1" dirty="0">
                <a:solidFill>
                  <a:schemeClr val="tx1"/>
                </a:solidFill>
                <a:latin typeface="Times New Roman" panose="02020603050405020304" pitchFamily="18" charset="0"/>
                <a:cs typeface="Times New Roman" panose="02020603050405020304" pitchFamily="18" charset="0"/>
              </a:rPr>
              <a:t>En Tendencia </a:t>
            </a:r>
            <a:endParaRPr lang="es-MX"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dirty="0">
                <a:solidFill>
                  <a:schemeClr val="tx1"/>
                </a:solidFill>
                <a:latin typeface="Times New Roman" panose="02020603050405020304" pitchFamily="18" charset="0"/>
                <a:cs typeface="Times New Roman" panose="02020603050405020304" pitchFamily="18" charset="0"/>
              </a:rPr>
              <a:t>Es una sección que hará seguimiento a fuentes de información en Internet, como redes sociales de personajes públicos, a los fenómenos que surgen en redes y se convierten e </a:t>
            </a:r>
            <a:r>
              <a:rPr lang="es-MX" dirty="0" err="1">
                <a:solidFill>
                  <a:schemeClr val="tx1"/>
                </a:solidFill>
                <a:latin typeface="Times New Roman" panose="02020603050405020304" pitchFamily="18" charset="0"/>
                <a:cs typeface="Times New Roman" panose="02020603050405020304" pitchFamily="18" charset="0"/>
              </a:rPr>
              <a:t>trending</a:t>
            </a:r>
            <a:r>
              <a:rPr lang="es-MX" dirty="0">
                <a:solidFill>
                  <a:schemeClr val="tx1"/>
                </a:solidFill>
                <a:latin typeface="Times New Roman" panose="02020603050405020304" pitchFamily="18" charset="0"/>
                <a:cs typeface="Times New Roman" panose="02020603050405020304" pitchFamily="18" charset="0"/>
              </a:rPr>
              <a:t> </a:t>
            </a:r>
            <a:r>
              <a:rPr lang="es-MX" dirty="0" err="1">
                <a:solidFill>
                  <a:schemeClr val="tx1"/>
                </a:solidFill>
                <a:latin typeface="Times New Roman" panose="02020603050405020304" pitchFamily="18" charset="0"/>
                <a:cs typeface="Times New Roman" panose="02020603050405020304" pitchFamily="18" charset="0"/>
              </a:rPr>
              <a:t>topic</a:t>
            </a:r>
            <a:r>
              <a:rPr lang="es-MX" dirty="0">
                <a:solidFill>
                  <a:schemeClr val="tx1"/>
                </a:solidFill>
                <a:latin typeface="Times New Roman" panose="02020603050405020304" pitchFamily="18" charset="0"/>
                <a:cs typeface="Times New Roman" panose="02020603050405020304" pitchFamily="18" charset="0"/>
              </a:rPr>
              <a:t>, y temas que se virilizan en la red.</a:t>
            </a:r>
          </a:p>
        </p:txBody>
      </p:sp>
      <p:sp>
        <p:nvSpPr>
          <p:cNvPr id="7" name="Rectángulo redondeado 6"/>
          <p:cNvSpPr/>
          <p:nvPr/>
        </p:nvSpPr>
        <p:spPr>
          <a:xfrm>
            <a:off x="803943" y="379828"/>
            <a:ext cx="2980266" cy="572964"/>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MX"/>
          </a:p>
        </p:txBody>
      </p:sp>
      <p:sp>
        <p:nvSpPr>
          <p:cNvPr id="8" name="Rectángulo redondeado 7"/>
          <p:cNvSpPr/>
          <p:nvPr/>
        </p:nvSpPr>
        <p:spPr>
          <a:xfrm>
            <a:off x="721585" y="4381374"/>
            <a:ext cx="3144981" cy="651164"/>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MX"/>
          </a:p>
        </p:txBody>
      </p:sp>
    </p:spTree>
    <p:extLst>
      <p:ext uri="{BB962C8B-B14F-4D97-AF65-F5344CB8AC3E}">
        <p14:creationId xmlns:p14="http://schemas.microsoft.com/office/powerpoint/2010/main" val="61832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latin typeface="Trajan Pro" panose="02020502050506020301" pitchFamily="18" charset="0"/>
              </a:rPr>
              <a:t>Mapa del sitio web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53414890"/>
              </p:ext>
            </p:extLst>
          </p:nvPr>
        </p:nvGraphicFramePr>
        <p:xfrm>
          <a:off x="0" y="337625"/>
          <a:ext cx="9383151" cy="4867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26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590" y="0"/>
            <a:ext cx="8596668" cy="1320800"/>
          </a:xfrm>
        </p:spPr>
        <p:txBody>
          <a:bodyPr>
            <a:normAutofit fontScale="90000"/>
          </a:bodyPr>
          <a:lstStyle/>
          <a:p>
            <a:r>
              <a:rPr lang="es-MX" dirty="0"/>
              <a:t> </a:t>
            </a:r>
            <a:br>
              <a:rPr lang="es-MX" dirty="0"/>
            </a:br>
            <a:r>
              <a:rPr lang="es-MX" b="1" dirty="0">
                <a:latin typeface="Trajan Pro" panose="02020502050506020301" pitchFamily="18" charset="0"/>
              </a:rPr>
              <a:t>Funcionamiento del sitio web </a:t>
            </a:r>
            <a:r>
              <a:rPr lang="es-MX" b="1" i="1" dirty="0">
                <a:latin typeface="Trajan Pro" panose="02020502050506020301" pitchFamily="18" charset="0"/>
              </a:rPr>
              <a:t>De Par En Par </a:t>
            </a:r>
            <a:br>
              <a:rPr lang="es-MX" dirty="0"/>
            </a:br>
            <a:endParaRPr lang="es-MX" dirty="0"/>
          </a:p>
        </p:txBody>
      </p:sp>
      <p:sp>
        <p:nvSpPr>
          <p:cNvPr id="3" name="Marcador de contenido 2"/>
          <p:cNvSpPr>
            <a:spLocks noGrp="1"/>
          </p:cNvSpPr>
          <p:nvPr>
            <p:ph idx="1"/>
          </p:nvPr>
        </p:nvSpPr>
        <p:spPr/>
        <p:txBody>
          <a:bodyPr>
            <a:normAutofit fontScale="92500" lnSpcReduction="20000"/>
          </a:bodyPr>
          <a:lstStyle/>
          <a:p>
            <a:pPr algn="just"/>
            <a:r>
              <a:rPr lang="es-MX" sz="1900" dirty="0">
                <a:solidFill>
                  <a:schemeClr val="tx1"/>
                </a:solidFill>
                <a:latin typeface="Times New Roman" panose="02020603050405020304" pitchFamily="18" charset="0"/>
                <a:cs typeface="Times New Roman" panose="02020603050405020304" pitchFamily="18" charset="0"/>
              </a:rPr>
              <a:t>En Internet se realizan infinidad de búsquedas diarias, millones de sitios buscan ser reconocidos por los usuarios que navegan en la red. La posibilidad de un sitio para posicionarse en los primeros lugares de búsqueda incrementa si se toman medidas que requieren inversión económica, es decir que se pague a buscadores como </a:t>
            </a:r>
            <a:r>
              <a:rPr lang="es-MX" sz="1900" i="1" dirty="0">
                <a:solidFill>
                  <a:schemeClr val="tx1"/>
                </a:solidFill>
                <a:latin typeface="Times New Roman" panose="02020603050405020304" pitchFamily="18" charset="0"/>
                <a:cs typeface="Times New Roman" panose="02020603050405020304" pitchFamily="18" charset="0"/>
              </a:rPr>
              <a:t>Google</a:t>
            </a:r>
            <a:r>
              <a:rPr lang="es-MX" sz="1900" dirty="0">
                <a:solidFill>
                  <a:schemeClr val="tx1"/>
                </a:solidFill>
                <a:latin typeface="Times New Roman" panose="02020603050405020304" pitchFamily="18" charset="0"/>
                <a:cs typeface="Times New Roman" panose="02020603050405020304" pitchFamily="18" charset="0"/>
              </a:rPr>
              <a:t>, o páginas de redes sociales como </a:t>
            </a:r>
            <a:r>
              <a:rPr lang="es-MX" sz="1900" i="1" dirty="0">
                <a:solidFill>
                  <a:schemeClr val="tx1"/>
                </a:solidFill>
                <a:latin typeface="Times New Roman" panose="02020603050405020304" pitchFamily="18" charset="0"/>
                <a:cs typeface="Times New Roman" panose="02020603050405020304" pitchFamily="18" charset="0"/>
              </a:rPr>
              <a:t>Facebook </a:t>
            </a:r>
            <a:r>
              <a:rPr lang="es-MX" sz="1900" dirty="0">
                <a:solidFill>
                  <a:schemeClr val="tx1"/>
                </a:solidFill>
                <a:latin typeface="Times New Roman" panose="02020603050405020304" pitchFamily="18" charset="0"/>
                <a:cs typeface="Times New Roman" panose="02020603050405020304" pitchFamily="18" charset="0"/>
              </a:rPr>
              <a:t>para difundir los productos o contenidos que los sitios y empresas desean. Sin embargo, existen otras herramientas como el </a:t>
            </a:r>
            <a:r>
              <a:rPr lang="es-MX" sz="1900" dirty="0" err="1">
                <a:solidFill>
                  <a:schemeClr val="tx1"/>
                </a:solidFill>
                <a:latin typeface="Times New Roman" panose="02020603050405020304" pitchFamily="18" charset="0"/>
                <a:cs typeface="Times New Roman" panose="02020603050405020304" pitchFamily="18" charset="0"/>
              </a:rPr>
              <a:t>Search</a:t>
            </a:r>
            <a:r>
              <a:rPr lang="es-MX" sz="1900" dirty="0">
                <a:solidFill>
                  <a:schemeClr val="tx1"/>
                </a:solidFill>
                <a:latin typeface="Times New Roman" panose="02020603050405020304" pitchFamily="18" charset="0"/>
                <a:cs typeface="Times New Roman" panose="02020603050405020304" pitchFamily="18" charset="0"/>
              </a:rPr>
              <a:t> </a:t>
            </a:r>
            <a:r>
              <a:rPr lang="es-MX" sz="1900" dirty="0" err="1">
                <a:solidFill>
                  <a:schemeClr val="tx1"/>
                </a:solidFill>
                <a:latin typeface="Times New Roman" panose="02020603050405020304" pitchFamily="18" charset="0"/>
                <a:cs typeface="Times New Roman" panose="02020603050405020304" pitchFamily="18" charset="0"/>
              </a:rPr>
              <a:t>Engine</a:t>
            </a:r>
            <a:r>
              <a:rPr lang="es-MX" sz="1900" dirty="0">
                <a:solidFill>
                  <a:schemeClr val="tx1"/>
                </a:solidFill>
                <a:latin typeface="Times New Roman" panose="02020603050405020304" pitchFamily="18" charset="0"/>
                <a:cs typeface="Times New Roman" panose="02020603050405020304" pitchFamily="18" charset="0"/>
              </a:rPr>
              <a:t> </a:t>
            </a:r>
            <a:r>
              <a:rPr lang="es-MX" sz="1900" dirty="0" err="1">
                <a:solidFill>
                  <a:schemeClr val="tx1"/>
                </a:solidFill>
                <a:latin typeface="Times New Roman" panose="02020603050405020304" pitchFamily="18" charset="0"/>
                <a:cs typeface="Times New Roman" panose="02020603050405020304" pitchFamily="18" charset="0"/>
              </a:rPr>
              <a:t>Optimization</a:t>
            </a:r>
            <a:r>
              <a:rPr lang="es-MX" sz="1900" dirty="0">
                <a:solidFill>
                  <a:schemeClr val="tx1"/>
                </a:solidFill>
                <a:latin typeface="Times New Roman" panose="02020603050405020304" pitchFamily="18" charset="0"/>
                <a:cs typeface="Times New Roman" panose="02020603050405020304" pitchFamily="18" charset="0"/>
              </a:rPr>
              <a:t> (SEO), que sin necesidad de una gran inversión económica permite al sitio aparecer en los primeros lugares del navegador.</a:t>
            </a:r>
          </a:p>
          <a:p>
            <a:pPr algn="just"/>
            <a:r>
              <a:rPr lang="es-MX" sz="1900" b="1" i="1" dirty="0">
                <a:solidFill>
                  <a:schemeClr val="tx1"/>
                </a:solidFill>
                <a:latin typeface="Trajan Pro" panose="02020502050506020301" pitchFamily="18" charset="0"/>
                <a:cs typeface="Times New Roman" panose="02020603050405020304" pitchFamily="18" charset="0"/>
              </a:rPr>
              <a:t>De Par En Par</a:t>
            </a:r>
            <a:r>
              <a:rPr lang="es-MX" sz="1900" dirty="0">
                <a:solidFill>
                  <a:schemeClr val="tx1"/>
                </a:solidFill>
                <a:latin typeface="Times New Roman" panose="02020603050405020304" pitchFamily="18" charset="0"/>
                <a:cs typeface="Times New Roman" panose="02020603050405020304" pitchFamily="18" charset="0"/>
              </a:rPr>
              <a:t>, no cuenta con recursos económicos, sin embargo, en este apartado se expondrán las posibles técnicas de financiamiento con las que en un futuro el mismo sitio pueda subsistir y en un futuro generar ganancias económicas para la expansión del mismo y nómina de quienes colaboren en él. Por el momento </a:t>
            </a:r>
            <a:r>
              <a:rPr lang="es-MX" sz="1900" b="1" i="1" dirty="0">
                <a:solidFill>
                  <a:schemeClr val="tx1"/>
                </a:solidFill>
                <a:latin typeface="Trajan Pro" panose="02020502050506020301" pitchFamily="18" charset="0"/>
                <a:cs typeface="Times New Roman" panose="02020603050405020304" pitchFamily="18" charset="0"/>
              </a:rPr>
              <a:t>De Par En Par</a:t>
            </a:r>
            <a:r>
              <a:rPr lang="es-MX" sz="1900" dirty="0">
                <a:solidFill>
                  <a:schemeClr val="tx1"/>
                </a:solidFill>
                <a:latin typeface="Times New Roman" panose="02020603050405020304" pitchFamily="18" charset="0"/>
                <a:cs typeface="Times New Roman" panose="02020603050405020304" pitchFamily="18" charset="0"/>
              </a:rPr>
              <a:t>, se sostendrá con recursos económicos propios, que pretenden recuperarse a corto plazo con el funcionamiento y posicionamiento del portal, además se aplicaran estrategias para difundir los contenidos mediante las redes sociales, lo que permitirá el flujo de lectores, sin tener que invertir recursos económicos para promocionar al sitio</a:t>
            </a:r>
            <a:r>
              <a:rPr lang="es-MX" sz="1900" dirty="0">
                <a:latin typeface="Times New Roman" panose="02020603050405020304" pitchFamily="18" charset="0"/>
                <a:cs typeface="Times New Roman" panose="02020603050405020304" pitchFamily="18" charset="0"/>
              </a:rPr>
              <a:t>.</a:t>
            </a:r>
          </a:p>
          <a:p>
            <a:endParaRPr lang="es-MX" dirty="0"/>
          </a:p>
        </p:txBody>
      </p:sp>
    </p:spTree>
    <p:extLst>
      <p:ext uri="{BB962C8B-B14F-4D97-AF65-F5344CB8AC3E}">
        <p14:creationId xmlns:p14="http://schemas.microsoft.com/office/powerpoint/2010/main" val="145066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574" y="528736"/>
            <a:ext cx="8596668" cy="3880773"/>
          </a:xfrm>
        </p:spPr>
        <p:txBody>
          <a:bodyPr>
            <a:normAutofit/>
          </a:bodyPr>
          <a:lstStyle/>
          <a:p>
            <a:r>
              <a:rPr lang="es-MX" dirty="0" err="1">
                <a:solidFill>
                  <a:schemeClr val="tx1"/>
                </a:solidFill>
                <a:latin typeface="Times New Roman" panose="02020603050405020304" pitchFamily="18" charset="0"/>
                <a:cs typeface="Times New Roman" panose="02020603050405020304" pitchFamily="18" charset="0"/>
              </a:rPr>
              <a:t>Webinar</a:t>
            </a:r>
            <a:r>
              <a:rPr lang="es-MX" dirty="0">
                <a:solidFill>
                  <a:schemeClr val="tx1"/>
                </a:solidFill>
                <a:latin typeface="Times New Roman" panose="02020603050405020304" pitchFamily="18" charset="0"/>
                <a:cs typeface="Times New Roman" panose="02020603050405020304" pitchFamily="18" charset="0"/>
              </a:rPr>
              <a:t>: Presentación del sitio ante las más extensas, a través de una planeación previa de la presentación en la que se expongan cosas interesantes del sitio, el formato, y puntos importantes del proyecto.</a:t>
            </a:r>
          </a:p>
          <a:p>
            <a:r>
              <a:rPr lang="es-MX" dirty="0">
                <a:solidFill>
                  <a:schemeClr val="tx1"/>
                </a:solidFill>
                <a:latin typeface="Times New Roman" panose="02020603050405020304" pitchFamily="18" charset="0"/>
                <a:cs typeface="Times New Roman" panose="02020603050405020304" pitchFamily="18" charset="0"/>
              </a:rPr>
              <a:t>Esta técnica se aplica por </a:t>
            </a:r>
            <a:r>
              <a:rPr lang="es-MX" i="1" dirty="0">
                <a:solidFill>
                  <a:schemeClr val="tx1"/>
                </a:solidFill>
                <a:latin typeface="Times New Roman" panose="02020603050405020304" pitchFamily="18" charset="0"/>
                <a:cs typeface="Times New Roman" panose="02020603050405020304" pitchFamily="18" charset="0"/>
              </a:rPr>
              <a:t>De Par En Par</a:t>
            </a:r>
            <a:r>
              <a:rPr lang="es-MX" dirty="0">
                <a:solidFill>
                  <a:schemeClr val="tx1"/>
                </a:solidFill>
                <a:latin typeface="Times New Roman" panose="02020603050405020304" pitchFamily="18" charset="0"/>
                <a:cs typeface="Times New Roman" panose="02020603050405020304" pitchFamily="18" charset="0"/>
              </a:rPr>
              <a:t>, mediante las redes sociales, primero se invitó a un número de personas a darle “</a:t>
            </a:r>
            <a:r>
              <a:rPr lang="es-MX" dirty="0" err="1">
                <a:solidFill>
                  <a:schemeClr val="tx1"/>
                </a:solidFill>
                <a:latin typeface="Times New Roman" panose="02020603050405020304" pitchFamily="18" charset="0"/>
                <a:cs typeface="Times New Roman" panose="02020603050405020304" pitchFamily="18" charset="0"/>
              </a:rPr>
              <a:t>like</a:t>
            </a:r>
            <a:r>
              <a:rPr lang="es-MX" dirty="0">
                <a:solidFill>
                  <a:schemeClr val="tx1"/>
                </a:solidFill>
                <a:latin typeface="Times New Roman" panose="02020603050405020304" pitchFamily="18" charset="0"/>
                <a:cs typeface="Times New Roman" panose="02020603050405020304" pitchFamily="18" charset="0"/>
              </a:rPr>
              <a:t>” a la fan page del sitio, para después mediante las primeras notificaciones presentar el sitio.</a:t>
            </a:r>
          </a:p>
          <a:p>
            <a:endParaRPr lang="es-MX" dirty="0"/>
          </a:p>
        </p:txBody>
      </p:sp>
      <p:pic>
        <p:nvPicPr>
          <p:cNvPr id="4" name="Imagen 3"/>
          <p:cNvPicPr/>
          <p:nvPr/>
        </p:nvPicPr>
        <p:blipFill rotWithShape="1">
          <a:blip r:embed="rId2">
            <a:extLst>
              <a:ext uri="{28A0092B-C50C-407E-A947-70E740481C1C}">
                <a14:useLocalDpi xmlns:a14="http://schemas.microsoft.com/office/drawing/2010/main" val="0"/>
              </a:ext>
            </a:extLst>
          </a:blip>
          <a:srcRect l="29113" t="45994" r="35309" b="10973"/>
          <a:stretch/>
        </p:blipFill>
        <p:spPr bwMode="auto">
          <a:xfrm>
            <a:off x="644696" y="2637692"/>
            <a:ext cx="3800695" cy="303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5" name="Imagen 4"/>
          <p:cNvPicPr/>
          <p:nvPr/>
        </p:nvPicPr>
        <p:blipFill rotWithShape="1">
          <a:blip r:embed="rId3" cstate="print">
            <a:extLst>
              <a:ext uri="{28A0092B-C50C-407E-A947-70E740481C1C}">
                <a14:useLocalDpi xmlns:a14="http://schemas.microsoft.com/office/drawing/2010/main" val="0"/>
              </a:ext>
            </a:extLst>
          </a:blip>
          <a:srcRect l="29192" t="25961" r="34318" b="9439"/>
          <a:stretch/>
        </p:blipFill>
        <p:spPr bwMode="auto">
          <a:xfrm>
            <a:off x="5317880" y="2637692"/>
            <a:ext cx="3347819" cy="2688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984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2251" y="303654"/>
            <a:ext cx="8596668" cy="3880773"/>
          </a:xfrm>
        </p:spPr>
        <p:txBody>
          <a:bodyPr>
            <a:normAutofit fontScale="92500" lnSpcReduction="10000"/>
          </a:bodyPr>
          <a:lstStyle/>
          <a:p>
            <a:pPr algn="just"/>
            <a:r>
              <a:rPr lang="es-MX" sz="1900" dirty="0">
                <a:solidFill>
                  <a:schemeClr val="tx1"/>
                </a:solidFill>
                <a:latin typeface="Times New Roman" panose="02020603050405020304" pitchFamily="18" charset="0"/>
                <a:cs typeface="Times New Roman" panose="02020603050405020304" pitchFamily="18" charset="0"/>
              </a:rPr>
              <a:t>Redes personales: Establecer contacto con círculos cercanos de personas , familiares, amigos etcétera, promocionando así de forma directa el sitio, esta técnica se aplica al recomendar el sitio entre amistades y conocidos.</a:t>
            </a:r>
          </a:p>
          <a:p>
            <a:pPr marL="0" indent="0" algn="just">
              <a:buNone/>
            </a:pPr>
            <a:r>
              <a:rPr lang="es-MX" sz="1900" dirty="0">
                <a:solidFill>
                  <a:schemeClr val="tx1"/>
                </a:solidFill>
                <a:latin typeface="Times New Roman" panose="02020603050405020304" pitchFamily="18" charset="0"/>
                <a:cs typeface="Times New Roman" panose="02020603050405020304" pitchFamily="18" charset="0"/>
              </a:rPr>
              <a:t>Uso de redes sociales: Promocionar los contenidos del sitio web </a:t>
            </a:r>
            <a:r>
              <a:rPr lang="es-MX" sz="1900" b="1" i="1" dirty="0">
                <a:solidFill>
                  <a:schemeClr val="tx1"/>
                </a:solidFill>
                <a:latin typeface="Trajan Pro" panose="02020502050506020301" pitchFamily="18" charset="0"/>
                <a:cs typeface="Times New Roman" panose="02020603050405020304" pitchFamily="18" charset="0"/>
              </a:rPr>
              <a:t>De Par En Par</a:t>
            </a:r>
            <a:r>
              <a:rPr lang="es-MX" sz="1900" i="1" dirty="0">
                <a:solidFill>
                  <a:schemeClr val="tx1"/>
                </a:solidFill>
                <a:latin typeface="Times New Roman" panose="02020603050405020304" pitchFamily="18" charset="0"/>
                <a:cs typeface="Times New Roman" panose="02020603050405020304" pitchFamily="18" charset="0"/>
              </a:rPr>
              <a:t>,</a:t>
            </a:r>
            <a:r>
              <a:rPr lang="es-MX" sz="1900" dirty="0">
                <a:solidFill>
                  <a:schemeClr val="tx1"/>
                </a:solidFill>
                <a:latin typeface="Times New Roman" panose="02020603050405020304" pitchFamily="18" charset="0"/>
                <a:cs typeface="Times New Roman" panose="02020603050405020304" pitchFamily="18" charset="0"/>
              </a:rPr>
              <a:t> mediante Facebook, </a:t>
            </a:r>
            <a:r>
              <a:rPr lang="es-MX" sz="1900" dirty="0" err="1">
                <a:solidFill>
                  <a:schemeClr val="tx1"/>
                </a:solidFill>
                <a:latin typeface="Times New Roman" panose="02020603050405020304" pitchFamily="18" charset="0"/>
                <a:cs typeface="Times New Roman" panose="02020603050405020304" pitchFamily="18" charset="0"/>
              </a:rPr>
              <a:t>Twiter</a:t>
            </a:r>
            <a:r>
              <a:rPr lang="es-MX" sz="1900" dirty="0">
                <a:solidFill>
                  <a:schemeClr val="tx1"/>
                </a:solidFill>
                <a:latin typeface="Times New Roman" panose="02020603050405020304" pitchFamily="18" charset="0"/>
                <a:cs typeface="Times New Roman" panose="02020603050405020304" pitchFamily="18" charset="0"/>
              </a:rPr>
              <a:t> y Snap Chat. Como se observó en las entrevistas el principal medio por el cual tienen contacto los jóvenes con las noticias son las redes sociales. Por ello se generaron cuentas de Facebook , Twitter, </a:t>
            </a:r>
            <a:r>
              <a:rPr lang="es-MX" sz="1900" dirty="0" err="1">
                <a:solidFill>
                  <a:schemeClr val="tx1"/>
                </a:solidFill>
                <a:latin typeface="Times New Roman" panose="02020603050405020304" pitchFamily="18" charset="0"/>
                <a:cs typeface="Times New Roman" panose="02020603050405020304" pitchFamily="18" charset="0"/>
              </a:rPr>
              <a:t>Instragram</a:t>
            </a:r>
            <a:r>
              <a:rPr lang="es-MX" sz="1900" dirty="0">
                <a:solidFill>
                  <a:schemeClr val="tx1"/>
                </a:solidFill>
                <a:latin typeface="Times New Roman" panose="02020603050405020304" pitchFamily="18" charset="0"/>
                <a:cs typeface="Times New Roman" panose="02020603050405020304" pitchFamily="18" charset="0"/>
              </a:rPr>
              <a:t> y se considera la posibilidad de integrar Snapchat para difundir a través de esta aplicaciones videos o imágenes de denuncia.</a:t>
            </a:r>
          </a:p>
          <a:p>
            <a:pPr marL="0" indent="0" algn="just">
              <a:buNone/>
            </a:pPr>
            <a:r>
              <a:rPr lang="es-MX" sz="1900" dirty="0">
                <a:solidFill>
                  <a:schemeClr val="tx1"/>
                </a:solidFill>
                <a:latin typeface="Times New Roman" panose="02020603050405020304" pitchFamily="18" charset="0"/>
                <a:cs typeface="Times New Roman" panose="02020603050405020304" pitchFamily="18" charset="0"/>
              </a:rPr>
              <a:t>Al establecer un determinado número de seguidores no solo en redes, sino también de visitantes y lectores dentro del sitio de noticias, se buscará con asesoría de un especialista la creación de un plan de negocios, que incluya la posibilidad de ofrecer espacios publicitarios a empresas, instituciones o tiendas que tras observar el flujo de visitantes tengan interés en publicitarse dentro del portal, ya que este contará con espacios publicitarios.</a:t>
            </a:r>
          </a:p>
          <a:p>
            <a:endParaRPr lang="es-MX" dirty="0"/>
          </a:p>
        </p:txBody>
      </p:sp>
      <p:pic>
        <p:nvPicPr>
          <p:cNvPr id="4" name="Imagen 3"/>
          <p:cNvPicPr>
            <a:picLocks noChangeAspect="1"/>
          </p:cNvPicPr>
          <p:nvPr/>
        </p:nvPicPr>
        <p:blipFill rotWithShape="1">
          <a:blip r:embed="rId2"/>
          <a:srcRect l="35288" t="67382" r="29573" b="4689"/>
          <a:stretch/>
        </p:blipFill>
        <p:spPr>
          <a:xfrm>
            <a:off x="2835739" y="4184427"/>
            <a:ext cx="5151551" cy="2302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408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59434"/>
            <a:ext cx="8596668" cy="1320800"/>
          </a:xfrm>
        </p:spPr>
        <p:txBody>
          <a:bodyPr>
            <a:normAutofit fontScale="90000"/>
          </a:bodyPr>
          <a:lstStyle/>
          <a:p>
            <a:r>
              <a:rPr lang="es-MX" dirty="0">
                <a:latin typeface="Trajan Pro" panose="02020502050506020301" pitchFamily="18" charset="0"/>
              </a:rPr>
              <a:t> </a:t>
            </a:r>
            <a:br>
              <a:rPr lang="es-MX" dirty="0">
                <a:latin typeface="Trajan Pro" panose="02020502050506020301" pitchFamily="18" charset="0"/>
              </a:rPr>
            </a:br>
            <a:r>
              <a:rPr lang="es-MX" b="1" dirty="0">
                <a:latin typeface="Trajan Pro" panose="02020502050506020301" pitchFamily="18" charset="0"/>
              </a:rPr>
              <a:t>Plan de desarrollo </a:t>
            </a:r>
            <a:br>
              <a:rPr lang="es-MX" dirty="0"/>
            </a:br>
            <a:endParaRPr lang="es-MX" dirty="0"/>
          </a:p>
        </p:txBody>
      </p:sp>
      <p:sp>
        <p:nvSpPr>
          <p:cNvPr id="3" name="Marcador de contenido 2"/>
          <p:cNvSpPr>
            <a:spLocks noGrp="1"/>
          </p:cNvSpPr>
          <p:nvPr>
            <p:ph idx="1"/>
          </p:nvPr>
        </p:nvSpPr>
        <p:spPr>
          <a:xfrm>
            <a:off x="677334" y="1288392"/>
            <a:ext cx="8596668" cy="3880773"/>
          </a:xfrm>
        </p:spPr>
        <p:txBody>
          <a:bodyPr>
            <a:normAutofit fontScale="25000" lnSpcReduction="20000"/>
          </a:bodyPr>
          <a:lstStyle/>
          <a:p>
            <a:pPr marL="0" indent="0">
              <a:buNone/>
            </a:pPr>
            <a:r>
              <a:rPr lang="es-MX" sz="7200" b="1" dirty="0">
                <a:solidFill>
                  <a:schemeClr val="tx1"/>
                </a:solidFill>
                <a:latin typeface="Times New Roman" panose="02020603050405020304" pitchFamily="18" charset="0"/>
                <a:cs typeface="Times New Roman" panose="02020603050405020304" pitchFamily="18" charset="0"/>
              </a:rPr>
              <a:t>Plan a corto plazo </a:t>
            </a:r>
            <a:endParaRPr lang="es-MX" sz="7200" dirty="0">
              <a:solidFill>
                <a:schemeClr val="tx1"/>
              </a:solidFill>
              <a:latin typeface="Times New Roman" panose="02020603050405020304" pitchFamily="18" charset="0"/>
              <a:cs typeface="Times New Roman" panose="02020603050405020304" pitchFamily="18" charset="0"/>
            </a:endParaRPr>
          </a:p>
          <a:p>
            <a:pPr algn="just"/>
            <a:r>
              <a:rPr lang="es-MX" sz="7200" dirty="0">
                <a:solidFill>
                  <a:schemeClr val="tx1"/>
                </a:solidFill>
                <a:latin typeface="Times New Roman" panose="02020603050405020304" pitchFamily="18" charset="0"/>
                <a:cs typeface="Times New Roman" panose="02020603050405020304" pitchFamily="18" charset="0"/>
              </a:rPr>
              <a:t>Durante los primeros 12 meses de la activación del sitio web </a:t>
            </a:r>
            <a:r>
              <a:rPr lang="es-MX" sz="7200" b="1" i="1" dirty="0">
                <a:solidFill>
                  <a:schemeClr val="tx1"/>
                </a:solidFill>
                <a:latin typeface="Trajan Pro" panose="02020502050506020301" pitchFamily="18" charset="0"/>
                <a:cs typeface="Times New Roman" panose="02020603050405020304" pitchFamily="18" charset="0"/>
              </a:rPr>
              <a:t>De Par En Par</a:t>
            </a:r>
            <a:r>
              <a:rPr lang="es-MX" sz="7200" b="1" dirty="0">
                <a:solidFill>
                  <a:schemeClr val="tx1"/>
                </a:solidFill>
                <a:latin typeface="Trajan Pro" panose="02020502050506020301" pitchFamily="18" charset="0"/>
                <a:cs typeface="Times New Roman" panose="02020603050405020304" pitchFamily="18" charset="0"/>
              </a:rPr>
              <a:t>, </a:t>
            </a:r>
            <a:r>
              <a:rPr lang="es-MX" sz="7200" dirty="0">
                <a:solidFill>
                  <a:schemeClr val="tx1"/>
                </a:solidFill>
                <a:latin typeface="Times New Roman" panose="02020603050405020304" pitchFamily="18" charset="0"/>
                <a:cs typeface="Times New Roman" panose="02020603050405020304" pitchFamily="18" charset="0"/>
              </a:rPr>
              <a:t>busca cumplir las siguientes metas:</a:t>
            </a:r>
          </a:p>
          <a:p>
            <a:pPr lvl="0" algn="just"/>
            <a:r>
              <a:rPr lang="es-MX" sz="7200" dirty="0">
                <a:solidFill>
                  <a:schemeClr val="tx1"/>
                </a:solidFill>
                <a:latin typeface="Times New Roman" panose="02020603050405020304" pitchFamily="18" charset="0"/>
                <a:cs typeface="Times New Roman" panose="02020603050405020304" pitchFamily="18" charset="0"/>
              </a:rPr>
              <a:t>Interesar e involucrar a más jóvenes del municipio de Apizaco, Tlaxcala en la lectura e ingreso al portal para estar informados.</a:t>
            </a:r>
          </a:p>
          <a:p>
            <a:pPr marL="0" indent="0" algn="just">
              <a:buNone/>
            </a:pPr>
            <a:endParaRPr lang="es-MX" sz="7200" dirty="0">
              <a:solidFill>
                <a:schemeClr val="tx1"/>
              </a:solidFill>
              <a:latin typeface="Times New Roman" panose="02020603050405020304" pitchFamily="18" charset="0"/>
              <a:cs typeface="Times New Roman" panose="02020603050405020304" pitchFamily="18" charset="0"/>
            </a:endParaRPr>
          </a:p>
          <a:p>
            <a:pPr lvl="0" algn="just"/>
            <a:r>
              <a:rPr lang="es-MX" sz="7200" dirty="0">
                <a:solidFill>
                  <a:schemeClr val="tx1"/>
                </a:solidFill>
                <a:latin typeface="Times New Roman" panose="02020603050405020304" pitchFamily="18" charset="0"/>
                <a:cs typeface="Times New Roman" panose="02020603050405020304" pitchFamily="18" charset="0"/>
              </a:rPr>
              <a:t>Mantener un ritmo de trabajo adecuado y de acuerdo a las posibilidades del sitio para poder producir información todos los días, lo que será responsabilidad de la dueña de sitio, y voluntarios a fines al medio si es que están interesados en participar en el proyecto, por lo que </a:t>
            </a:r>
            <a:r>
              <a:rPr lang="es-MX" sz="7200" b="1" i="1" dirty="0">
                <a:solidFill>
                  <a:schemeClr val="tx1"/>
                </a:solidFill>
                <a:latin typeface="Trajan Pro" panose="02020502050506020301" pitchFamily="18" charset="0"/>
                <a:cs typeface="Times New Roman" panose="02020603050405020304" pitchFamily="18" charset="0"/>
              </a:rPr>
              <a:t>De Par En Par</a:t>
            </a:r>
            <a:r>
              <a:rPr lang="es-MX" sz="7200" b="1" dirty="0">
                <a:solidFill>
                  <a:schemeClr val="tx1"/>
                </a:solidFill>
                <a:latin typeface="Trajan Pro" panose="02020502050506020301" pitchFamily="18" charset="0"/>
                <a:cs typeface="Times New Roman" panose="02020603050405020304" pitchFamily="18" charset="0"/>
              </a:rPr>
              <a:t> </a:t>
            </a:r>
            <a:r>
              <a:rPr lang="es-MX" sz="7200" dirty="0">
                <a:solidFill>
                  <a:schemeClr val="tx1"/>
                </a:solidFill>
                <a:latin typeface="Times New Roman" panose="02020603050405020304" pitchFamily="18" charset="0"/>
                <a:cs typeface="Times New Roman" panose="02020603050405020304" pitchFamily="18" charset="0"/>
              </a:rPr>
              <a:t>se acercara a las universidades para abrir la posibilidad de participar en el sitio.</a:t>
            </a:r>
          </a:p>
          <a:p>
            <a:pPr marL="0" indent="0" algn="just">
              <a:buNone/>
            </a:pPr>
            <a:r>
              <a:rPr lang="es-MX" sz="7200" b="1" i="1" dirty="0">
                <a:solidFill>
                  <a:schemeClr val="tx1"/>
                </a:solidFill>
                <a:latin typeface="Times New Roman" panose="02020603050405020304" pitchFamily="18" charset="0"/>
                <a:cs typeface="Times New Roman" panose="02020603050405020304" pitchFamily="18" charset="0"/>
              </a:rPr>
              <a:t> </a:t>
            </a:r>
            <a:endParaRPr lang="es-MX" sz="7200" dirty="0">
              <a:solidFill>
                <a:schemeClr val="tx1"/>
              </a:solidFill>
              <a:latin typeface="Times New Roman" panose="02020603050405020304" pitchFamily="18" charset="0"/>
              <a:cs typeface="Times New Roman" panose="02020603050405020304" pitchFamily="18" charset="0"/>
            </a:endParaRPr>
          </a:p>
          <a:p>
            <a:pPr lvl="0" algn="just"/>
            <a:r>
              <a:rPr lang="es-MX" sz="7200" dirty="0">
                <a:solidFill>
                  <a:schemeClr val="tx1"/>
                </a:solidFill>
                <a:latin typeface="Times New Roman" panose="02020603050405020304" pitchFamily="18" charset="0"/>
                <a:cs typeface="Times New Roman" panose="02020603050405020304" pitchFamily="18" charset="0"/>
              </a:rPr>
              <a:t>Posicionar al portal como una referencia de contenidos innovadores e interesantes en el estado de Tlaxcala, debido al tráfico de usuarios entre redes sociales y dentro del portal.</a:t>
            </a:r>
          </a:p>
          <a:p>
            <a:pPr marL="0" indent="0" algn="just">
              <a:buNone/>
            </a:pPr>
            <a:r>
              <a:rPr lang="es-MX" sz="7200" b="1" i="1" dirty="0">
                <a:solidFill>
                  <a:schemeClr val="tx1"/>
                </a:solidFill>
                <a:latin typeface="Times New Roman" panose="02020603050405020304" pitchFamily="18" charset="0"/>
                <a:cs typeface="Times New Roman" panose="02020603050405020304" pitchFamily="18" charset="0"/>
              </a:rPr>
              <a:t> </a:t>
            </a:r>
            <a:endParaRPr lang="es-MX" sz="7200" dirty="0">
              <a:solidFill>
                <a:schemeClr val="tx1"/>
              </a:solidFill>
              <a:latin typeface="Times New Roman" panose="02020603050405020304" pitchFamily="18" charset="0"/>
              <a:cs typeface="Times New Roman" panose="02020603050405020304" pitchFamily="18" charset="0"/>
            </a:endParaRPr>
          </a:p>
          <a:p>
            <a:pPr lvl="0" algn="just"/>
            <a:r>
              <a:rPr lang="es-MX" sz="7200" dirty="0">
                <a:solidFill>
                  <a:schemeClr val="tx1"/>
                </a:solidFill>
                <a:latin typeface="Times New Roman" panose="02020603050405020304" pitchFamily="18" charset="0"/>
                <a:cs typeface="Times New Roman" panose="02020603050405020304" pitchFamily="18" charset="0"/>
              </a:rPr>
              <a:t>Tener una audiencia de al menos 400 lectores los cuales se medirán con el contador de vistitas en el portal, y con herramientas como </a:t>
            </a:r>
            <a:r>
              <a:rPr lang="es-MX" sz="7200" i="1" dirty="0">
                <a:solidFill>
                  <a:schemeClr val="tx1"/>
                </a:solidFill>
                <a:latin typeface="Times New Roman" panose="02020603050405020304" pitchFamily="18" charset="0"/>
                <a:cs typeface="Times New Roman" panose="02020603050405020304" pitchFamily="18" charset="0"/>
              </a:rPr>
              <a:t>Google </a:t>
            </a:r>
            <a:r>
              <a:rPr lang="es-MX" sz="7200" i="1" dirty="0" err="1">
                <a:solidFill>
                  <a:schemeClr val="tx1"/>
                </a:solidFill>
                <a:latin typeface="Times New Roman" panose="02020603050405020304" pitchFamily="18" charset="0"/>
                <a:cs typeface="Times New Roman" panose="02020603050405020304" pitchFamily="18" charset="0"/>
              </a:rPr>
              <a:t>Analytics</a:t>
            </a:r>
            <a:r>
              <a:rPr lang="es-MX" sz="7200" dirty="0">
                <a:solidFill>
                  <a:schemeClr val="tx1"/>
                </a:solidFill>
                <a:latin typeface="Times New Roman" panose="02020603050405020304" pitchFamily="18" charset="0"/>
                <a:cs typeface="Times New Roman" panose="02020603050405020304" pitchFamily="18" charset="0"/>
              </a:rPr>
              <a:t>, que permite ver el comportamiento y el tráfico de los usuarios en el sitio.</a:t>
            </a:r>
          </a:p>
          <a:p>
            <a:endParaRPr lang="es-MX" dirty="0"/>
          </a:p>
        </p:txBody>
      </p:sp>
    </p:spTree>
    <p:extLst>
      <p:ext uri="{BB962C8B-B14F-4D97-AF65-F5344CB8AC3E}">
        <p14:creationId xmlns:p14="http://schemas.microsoft.com/office/powerpoint/2010/main" val="416699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895" y="900333"/>
            <a:ext cx="8880107" cy="5141030"/>
          </a:xfrm>
        </p:spPr>
        <p:txBody>
          <a:bodyPr>
            <a:normAutofit/>
          </a:bodyPr>
          <a:lstStyle/>
          <a:p>
            <a:pPr marL="0" indent="0">
              <a:buNone/>
            </a:pPr>
            <a:r>
              <a:rPr lang="es-MX" b="1" dirty="0">
                <a:latin typeface="Times New Roman" panose="02020603050405020304" pitchFamily="18" charset="0"/>
                <a:cs typeface="Times New Roman" panose="02020603050405020304" pitchFamily="18" charset="0"/>
              </a:rPr>
              <a:t>Plan a largo plazo</a:t>
            </a:r>
            <a:endParaRPr lang="es-MX" dirty="0">
              <a:latin typeface="Times New Roman" panose="02020603050405020304" pitchFamily="18" charset="0"/>
              <a:cs typeface="Times New Roman" panose="02020603050405020304" pitchFamily="18" charset="0"/>
            </a:endParaRPr>
          </a:p>
          <a:p>
            <a:pPr algn="just"/>
            <a:r>
              <a:rPr lang="es-MX" dirty="0">
                <a:solidFill>
                  <a:schemeClr val="tx1"/>
                </a:solidFill>
                <a:latin typeface="Times New Roman" panose="02020603050405020304" pitchFamily="18" charset="0"/>
                <a:cs typeface="Times New Roman" panose="02020603050405020304" pitchFamily="18" charset="0"/>
              </a:rPr>
              <a:t>En un lapso de 2 años </a:t>
            </a:r>
            <a:r>
              <a:rPr lang="es-MX" b="1" i="1" dirty="0">
                <a:solidFill>
                  <a:schemeClr val="tx1"/>
                </a:solidFill>
                <a:latin typeface="Trajan Pro" panose="02020502050506020301" pitchFamily="18" charset="0"/>
                <a:cs typeface="Times New Roman" panose="02020603050405020304" pitchFamily="18" charset="0"/>
              </a:rPr>
              <a:t>De Par En Par</a:t>
            </a:r>
            <a:r>
              <a:rPr lang="es-MX" dirty="0">
                <a:solidFill>
                  <a:schemeClr val="tx1"/>
                </a:solidFill>
                <a:latin typeface="Times New Roman" panose="02020603050405020304" pitchFamily="18" charset="0"/>
                <a:cs typeface="Times New Roman" panose="02020603050405020304" pitchFamily="18" charset="0"/>
              </a:rPr>
              <a:t>, buscará cumplir las siguientes metas:</a:t>
            </a:r>
          </a:p>
          <a:p>
            <a:pPr lvl="0" algn="just"/>
            <a:r>
              <a:rPr lang="es-MX" dirty="0">
                <a:solidFill>
                  <a:schemeClr val="tx1"/>
                </a:solidFill>
                <a:latin typeface="Times New Roman" panose="02020603050405020304" pitchFamily="18" charset="0"/>
                <a:cs typeface="Times New Roman" panose="02020603050405020304" pitchFamily="18" charset="0"/>
              </a:rPr>
              <a:t>Triplicar el número de sus lectores.</a:t>
            </a:r>
          </a:p>
          <a:p>
            <a:pPr lvl="0" algn="just"/>
            <a:r>
              <a:rPr lang="es-MX" dirty="0">
                <a:solidFill>
                  <a:schemeClr val="tx1"/>
                </a:solidFill>
                <a:latin typeface="Times New Roman" panose="02020603050405020304" pitchFamily="18" charset="0"/>
                <a:cs typeface="Times New Roman" panose="02020603050405020304" pitchFamily="18" charset="0"/>
              </a:rPr>
              <a:t>Contar con recursos suficientes para mantenerse en línea, las estrategias para financiar el portal que se han considerado aplicar entre el primer año y el segundo son: participar En </a:t>
            </a:r>
            <a:r>
              <a:rPr lang="es-MX" dirty="0" err="1">
                <a:solidFill>
                  <a:schemeClr val="tx1"/>
                </a:solidFill>
                <a:latin typeface="Times New Roman" panose="02020603050405020304" pitchFamily="18" charset="0"/>
                <a:cs typeface="Times New Roman" panose="02020603050405020304" pitchFamily="18" charset="0"/>
              </a:rPr>
              <a:t>Fondeadora</a:t>
            </a:r>
            <a:r>
              <a:rPr lang="es-MX" dirty="0">
                <a:solidFill>
                  <a:schemeClr val="tx1"/>
                </a:solidFill>
                <a:latin typeface="Times New Roman" panose="02020603050405020304" pitchFamily="18" charset="0"/>
                <a:cs typeface="Times New Roman" panose="02020603050405020304" pitchFamily="18" charset="0"/>
              </a:rPr>
              <a:t> y posicionar el portal para ofrecer a empresas e instituciones espacios publicitarios, asegurando que sus anuncios llegarán a una audiencia sólida.</a:t>
            </a:r>
          </a:p>
          <a:p>
            <a:pPr lvl="0" algn="just"/>
            <a:r>
              <a:rPr lang="es-MX" dirty="0">
                <a:solidFill>
                  <a:schemeClr val="tx1"/>
                </a:solidFill>
                <a:latin typeface="Times New Roman" panose="02020603050405020304" pitchFamily="18" charset="0"/>
                <a:cs typeface="Times New Roman" panose="02020603050405020304" pitchFamily="18" charset="0"/>
              </a:rPr>
              <a:t>Generar recursos de acuerdo a las ventas de espacios publicitarios, para poder contratar un equipo de trabajo que conste de al menos tres reporteros, tres periodistas, un diseñador grafico, un diseñador web, un programador web, y personal que será requerido para el funcionamiento óptimo del sitio.</a:t>
            </a:r>
          </a:p>
          <a:p>
            <a:pPr lvl="0" algn="just"/>
            <a:r>
              <a:rPr lang="es-MX" dirty="0">
                <a:solidFill>
                  <a:schemeClr val="tx1"/>
                </a:solidFill>
                <a:latin typeface="Times New Roman" panose="02020603050405020304" pitchFamily="18" charset="0"/>
                <a:cs typeface="Times New Roman" panose="02020603050405020304" pitchFamily="18" charset="0"/>
              </a:rPr>
              <a:t>Abrir espacios de difusión y discusión de temas sociales, como conferencias, reuniones, debates, talleres, etcétera, en los que los jóvenes se involucren.</a:t>
            </a:r>
          </a:p>
          <a:p>
            <a:pPr lvl="0" algn="just"/>
            <a:r>
              <a:rPr lang="es-MX" dirty="0">
                <a:solidFill>
                  <a:schemeClr val="tx1"/>
                </a:solidFill>
                <a:latin typeface="Times New Roman" panose="02020603050405020304" pitchFamily="18" charset="0"/>
                <a:cs typeface="Times New Roman" panose="02020603050405020304" pitchFamily="18" charset="0"/>
              </a:rPr>
              <a:t>Apoyar la difusión de información por parte de organizaciones no gubernamentales y civiles para darles mayor visibilidad en los medios de Tlaxcala.</a:t>
            </a:r>
          </a:p>
          <a:p>
            <a:pPr marL="0" indent="0">
              <a:buNone/>
            </a:pPr>
            <a:endParaRPr lang="es-MX" dirty="0"/>
          </a:p>
          <a:p>
            <a:endParaRPr lang="es-MX" dirty="0"/>
          </a:p>
        </p:txBody>
      </p:sp>
    </p:spTree>
    <p:extLst>
      <p:ext uri="{BB962C8B-B14F-4D97-AF65-F5344CB8AC3E}">
        <p14:creationId xmlns:p14="http://schemas.microsoft.com/office/powerpoint/2010/main" val="805360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521" y="173501"/>
            <a:ext cx="8596668" cy="1320800"/>
          </a:xfrm>
        </p:spPr>
        <p:txBody>
          <a:bodyPr>
            <a:normAutofit fontScale="90000"/>
          </a:bodyPr>
          <a:lstStyle/>
          <a:p>
            <a:r>
              <a:rPr lang="es-MX" dirty="0"/>
              <a:t> </a:t>
            </a:r>
            <a:br>
              <a:rPr lang="es-MX" dirty="0"/>
            </a:br>
            <a:r>
              <a:rPr lang="es-MX" b="1" dirty="0">
                <a:latin typeface="Trajan Pro" panose="02020502050506020301" pitchFamily="18" charset="0"/>
              </a:rPr>
              <a:t>Perspectiva visual </a:t>
            </a:r>
            <a:br>
              <a:rPr lang="es-MX" dirty="0"/>
            </a:br>
            <a:endParaRPr lang="es-MX" dirty="0"/>
          </a:p>
        </p:txBody>
      </p:sp>
      <p:sp>
        <p:nvSpPr>
          <p:cNvPr id="3" name="Marcador de contenido 2"/>
          <p:cNvSpPr>
            <a:spLocks noGrp="1"/>
          </p:cNvSpPr>
          <p:nvPr>
            <p:ph idx="1"/>
          </p:nvPr>
        </p:nvSpPr>
        <p:spPr>
          <a:xfrm>
            <a:off x="508521" y="1494301"/>
            <a:ext cx="8596668" cy="3880773"/>
          </a:xfrm>
        </p:spPr>
        <p:txBody>
          <a:bodyPr>
            <a:normAutofit fontScale="25000" lnSpcReduction="20000"/>
          </a:bodyPr>
          <a:lstStyle/>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La perspectiva visual que busca transmitir</a:t>
            </a:r>
            <a:r>
              <a:rPr lang="es-MX" sz="7200" i="1" dirty="0">
                <a:solidFill>
                  <a:schemeClr val="tx1"/>
                </a:solidFill>
                <a:latin typeface="Times New Roman" panose="02020603050405020304" pitchFamily="18" charset="0"/>
                <a:cs typeface="Times New Roman" panose="02020603050405020304" pitchFamily="18" charset="0"/>
              </a:rPr>
              <a:t> </a:t>
            </a:r>
            <a:r>
              <a:rPr lang="es-MX" sz="7200" b="1" i="1" dirty="0">
                <a:solidFill>
                  <a:schemeClr val="tx1"/>
                </a:solidFill>
                <a:latin typeface="Trajan Pro" panose="02020502050506020301" pitchFamily="18" charset="0"/>
                <a:cs typeface="Times New Roman" panose="02020603050405020304" pitchFamily="18" charset="0"/>
              </a:rPr>
              <a:t>De Par En Par</a:t>
            </a:r>
            <a:r>
              <a:rPr lang="es-MX" sz="7200" i="1" dirty="0">
                <a:solidFill>
                  <a:schemeClr val="tx1"/>
                </a:solidFill>
                <a:latin typeface="Times New Roman" panose="02020603050405020304" pitchFamily="18" charset="0"/>
                <a:cs typeface="Times New Roman" panose="02020603050405020304" pitchFamily="18" charset="0"/>
              </a:rPr>
              <a:t>,</a:t>
            </a:r>
            <a:r>
              <a:rPr lang="es-MX" sz="7200" dirty="0">
                <a:solidFill>
                  <a:schemeClr val="tx1"/>
                </a:solidFill>
                <a:latin typeface="Times New Roman" panose="02020603050405020304" pitchFamily="18" charset="0"/>
                <a:cs typeface="Times New Roman" panose="02020603050405020304" pitchFamily="18" charset="0"/>
              </a:rPr>
              <a:t> es la de un sitio confiable con el que te puedes identificar, por ello se hizo uso de una paleta de colores adecuada a las emociones y sentimientos que se buscan transmitir, simbolismos que dan identidad al sitio y la tipografía adecuada para el nombre del sitio.</a:t>
            </a:r>
          </a:p>
          <a:p>
            <a:pPr algn="just"/>
            <a:endParaRPr lang="es-MX" sz="7200" dirty="0">
              <a:solidFill>
                <a:schemeClr val="tx1"/>
              </a:solidFill>
              <a:latin typeface="Times New Roman" panose="02020603050405020304" pitchFamily="18" charset="0"/>
              <a:cs typeface="Times New Roman" panose="02020603050405020304" pitchFamily="18" charset="0"/>
            </a:endParaRPr>
          </a:p>
          <a:p>
            <a:pPr algn="just"/>
            <a:r>
              <a:rPr lang="es-MX" sz="7200" b="1" dirty="0">
                <a:solidFill>
                  <a:schemeClr val="tx1"/>
                </a:solidFill>
                <a:latin typeface="Times New Roman" panose="02020603050405020304" pitchFamily="18" charset="0"/>
                <a:cs typeface="Times New Roman" panose="02020603050405020304" pitchFamily="18" charset="0"/>
              </a:rPr>
              <a:t>Nombre del sitio web</a:t>
            </a:r>
          </a:p>
          <a:p>
            <a:pPr marL="0" indent="0" algn="just">
              <a:buNone/>
            </a:pPr>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sz="7200" b="1" i="1" dirty="0">
                <a:solidFill>
                  <a:schemeClr val="tx1"/>
                </a:solidFill>
                <a:latin typeface="Trajan Pro" panose="02020502050506020301" pitchFamily="18" charset="0"/>
                <a:cs typeface="Times New Roman" panose="02020603050405020304" pitchFamily="18" charset="0"/>
              </a:rPr>
              <a:t>De Par En Par</a:t>
            </a:r>
            <a:r>
              <a:rPr lang="es-MX" sz="7200" dirty="0">
                <a:solidFill>
                  <a:schemeClr val="tx1"/>
                </a:solidFill>
                <a:latin typeface="Times New Roman" panose="02020603050405020304" pitchFamily="18" charset="0"/>
                <a:cs typeface="Times New Roman" panose="02020603050405020304" pitchFamily="18" charset="0"/>
              </a:rPr>
              <a:t>, es el nombre del sitio web de noticias, se tomó la decisión de llamarlo así pues se busca aludir a la imagen gráfica de una puerta abierta “de par en par”, una puerta abierta a la información.</a:t>
            </a: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 </a:t>
            </a:r>
          </a:p>
          <a:p>
            <a:pPr algn="just"/>
            <a:r>
              <a:rPr lang="es-MX" sz="7200" b="1" dirty="0">
                <a:solidFill>
                  <a:schemeClr val="tx1"/>
                </a:solidFill>
                <a:latin typeface="Times New Roman" panose="02020603050405020304" pitchFamily="18" charset="0"/>
                <a:cs typeface="Times New Roman" panose="02020603050405020304" pitchFamily="18" charset="0"/>
              </a:rPr>
              <a:t>Slogan </a:t>
            </a:r>
          </a:p>
          <a:p>
            <a:pPr marL="0" indent="0" algn="just">
              <a:buNone/>
            </a:pPr>
            <a:r>
              <a:rPr lang="es-MX" sz="7200" b="1" i="1" dirty="0">
                <a:solidFill>
                  <a:schemeClr val="tx1"/>
                </a:solidFill>
                <a:latin typeface="Times New Roman" panose="02020603050405020304" pitchFamily="18" charset="0"/>
                <a:cs typeface="Times New Roman" panose="02020603050405020304" pitchFamily="18" charset="0"/>
              </a:rPr>
              <a:t>“Te da la llave a la información.” </a:t>
            </a: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El concepto del nombre se relaciona con una puerta y elementos clave de esta, por ello más delante en la estructura del logotipo en los símbolos se observará como una cerradura forma parte del logotipo, y el slogan se hace referencia a que el sitio de noticias te da la oportunidad de estar informado.</a:t>
            </a:r>
          </a:p>
          <a:p>
            <a:endParaRPr lang="es-MX" dirty="0"/>
          </a:p>
        </p:txBody>
      </p:sp>
    </p:spTree>
    <p:extLst>
      <p:ext uri="{BB962C8B-B14F-4D97-AF65-F5344CB8AC3E}">
        <p14:creationId xmlns:p14="http://schemas.microsoft.com/office/powerpoint/2010/main" val="321132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129" y="258478"/>
            <a:ext cx="8596668" cy="1320800"/>
          </a:xfrm>
        </p:spPr>
        <p:txBody>
          <a:bodyPr>
            <a:normAutofit/>
          </a:bodyPr>
          <a:lstStyle/>
          <a:p>
            <a:br>
              <a:rPr lang="es-MX" dirty="0"/>
            </a:br>
            <a:endParaRPr lang="es-MX" dirty="0"/>
          </a:p>
        </p:txBody>
      </p:sp>
      <p:sp>
        <p:nvSpPr>
          <p:cNvPr id="3" name="Marcador de contenido 2"/>
          <p:cNvSpPr>
            <a:spLocks noGrp="1"/>
          </p:cNvSpPr>
          <p:nvPr>
            <p:ph idx="1"/>
          </p:nvPr>
        </p:nvSpPr>
        <p:spPr>
          <a:xfrm>
            <a:off x="328129" y="918878"/>
            <a:ext cx="8596668" cy="3880773"/>
          </a:xfrm>
        </p:spPr>
        <p:txBody>
          <a:bodyPr>
            <a:normAutofit fontScale="25000" lnSpcReduction="20000"/>
          </a:bodyPr>
          <a:lstStyle/>
          <a:p>
            <a:pPr algn="just"/>
            <a:r>
              <a:rPr lang="es-MX" sz="7200" b="1" dirty="0">
                <a:solidFill>
                  <a:schemeClr val="tx1"/>
                </a:solidFill>
                <a:latin typeface="Times New Roman" panose="02020603050405020304" pitchFamily="18" charset="0"/>
                <a:cs typeface="Times New Roman" panose="02020603050405020304" pitchFamily="18" charset="0"/>
              </a:rPr>
              <a:t>Paleta de color </a:t>
            </a: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Se seleccionó la siguiente paleta en tonalidades azules. El color azul representa seguridad, confianza y serenidad, emociones y sentimientos que </a:t>
            </a:r>
            <a:r>
              <a:rPr lang="es-MX" sz="7200" b="1" i="1" dirty="0">
                <a:solidFill>
                  <a:schemeClr val="tx1"/>
                </a:solidFill>
                <a:latin typeface="Trajan Pro" panose="02020502050506020301" pitchFamily="18" charset="0"/>
                <a:cs typeface="Times New Roman" panose="02020603050405020304" pitchFamily="18" charset="0"/>
              </a:rPr>
              <a:t>De Par En Par </a:t>
            </a:r>
            <a:r>
              <a:rPr lang="es-MX" sz="7200" dirty="0">
                <a:solidFill>
                  <a:schemeClr val="tx1"/>
                </a:solidFill>
                <a:latin typeface="Times New Roman" panose="02020603050405020304" pitchFamily="18" charset="0"/>
                <a:cs typeface="Times New Roman" panose="02020603050405020304" pitchFamily="18" charset="0"/>
              </a:rPr>
              <a:t>busca transmitir a su joven audiencia. </a:t>
            </a:r>
          </a:p>
          <a:p>
            <a:pPr algn="just"/>
            <a:endParaRPr lang="es-MX" sz="7200" dirty="0">
              <a:solidFill>
                <a:schemeClr val="tx1"/>
              </a:solidFill>
              <a:latin typeface="Times New Roman" panose="02020603050405020304" pitchFamily="18" charset="0"/>
              <a:cs typeface="Times New Roman" panose="02020603050405020304" pitchFamily="18" charset="0"/>
            </a:endParaRPr>
          </a:p>
          <a:p>
            <a:pPr algn="just"/>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sz="7200" dirty="0">
              <a:solidFill>
                <a:schemeClr val="tx1"/>
              </a:solidFill>
              <a:latin typeface="Times New Roman" panose="02020603050405020304" pitchFamily="18" charset="0"/>
              <a:cs typeface="Times New Roman" panose="02020603050405020304" pitchFamily="18" charset="0"/>
            </a:endParaRPr>
          </a:p>
          <a:p>
            <a:pPr algn="just"/>
            <a:endParaRPr lang="es-MX" sz="7200" dirty="0">
              <a:solidFill>
                <a:schemeClr val="tx1"/>
              </a:solidFill>
              <a:latin typeface="Times New Roman" panose="02020603050405020304" pitchFamily="18" charset="0"/>
              <a:cs typeface="Times New Roman" panose="02020603050405020304" pitchFamily="18" charset="0"/>
            </a:endParaRPr>
          </a:p>
          <a:p>
            <a:pPr algn="just"/>
            <a:r>
              <a:rPr lang="es-MX" sz="7200" b="1" dirty="0">
                <a:solidFill>
                  <a:schemeClr val="tx1"/>
                </a:solidFill>
                <a:latin typeface="Times New Roman" panose="02020603050405020304" pitchFamily="18" charset="0"/>
                <a:cs typeface="Times New Roman" panose="02020603050405020304" pitchFamily="18" charset="0"/>
              </a:rPr>
              <a:t>Símbolos </a:t>
            </a:r>
          </a:p>
          <a:p>
            <a:pPr algn="just"/>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De Par En Par retoma dos símbolos el primero es un pictograma de una cerradura. Pues es un elemento clave en una puerta, se alude a la idea de que el sitio otorga al lector la llave para “Abrir las puertas a la información” </a:t>
            </a:r>
          </a:p>
          <a:p>
            <a:pPr marL="0" indent="0">
              <a:buNone/>
            </a:pPr>
            <a:endParaRPr lang="es-MX" dirty="0"/>
          </a:p>
        </p:txBody>
      </p:sp>
      <p:pic>
        <p:nvPicPr>
          <p:cNvPr id="7" name="Imagen 6" descr="http://www.a2sistemas.com/blog/wp-content/uploads/2010/07/mySpace.jpg"/>
          <p:cNvPicPr/>
          <p:nvPr/>
        </p:nvPicPr>
        <p:blipFill>
          <a:blip r:embed="rId2">
            <a:extLst>
              <a:ext uri="{28A0092B-C50C-407E-A947-70E740481C1C}">
                <a14:useLocalDpi xmlns:a14="http://schemas.microsoft.com/office/drawing/2010/main" val="0"/>
              </a:ext>
            </a:extLst>
          </a:blip>
          <a:srcRect/>
          <a:stretch>
            <a:fillRect/>
          </a:stretch>
        </p:blipFill>
        <p:spPr bwMode="auto">
          <a:xfrm>
            <a:off x="3268027" y="1866706"/>
            <a:ext cx="2519924" cy="1402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descr="http://www.cerrajerosvalencia.com/wp-content/uploads/2015/04/cerradur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641" y="5245578"/>
            <a:ext cx="985643" cy="830162"/>
          </a:xfrm>
          <a:prstGeom prst="rect">
            <a:avLst/>
          </a:prstGeom>
          <a:noFill/>
          <a:ln>
            <a:noFill/>
          </a:ln>
        </p:spPr>
      </p:pic>
    </p:spTree>
    <p:extLst>
      <p:ext uri="{BB962C8B-B14F-4D97-AF65-F5344CB8AC3E}">
        <p14:creationId xmlns:p14="http://schemas.microsoft.com/office/powerpoint/2010/main" val="15843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3441" y="263236"/>
            <a:ext cx="3685309" cy="660400"/>
          </a:xfrm>
        </p:spPr>
        <p:txBody>
          <a:bodyPr>
            <a:normAutofit/>
          </a:bodyPr>
          <a:lstStyle/>
          <a:p>
            <a:pPr algn="just"/>
            <a:r>
              <a:rPr lang="es-MX" sz="2800" dirty="0">
                <a:latin typeface="Trajan Pro" panose="02020502050506020301" pitchFamily="18" charset="0"/>
              </a:rPr>
              <a:t>INTRODUCCIÓN</a:t>
            </a:r>
          </a:p>
        </p:txBody>
      </p:sp>
      <p:sp>
        <p:nvSpPr>
          <p:cNvPr id="3" name="Marcador de contenido 2"/>
          <p:cNvSpPr>
            <a:spLocks noGrp="1"/>
          </p:cNvSpPr>
          <p:nvPr>
            <p:ph idx="1"/>
          </p:nvPr>
        </p:nvSpPr>
        <p:spPr>
          <a:xfrm>
            <a:off x="413441" y="1270000"/>
            <a:ext cx="8860561" cy="4747135"/>
          </a:xfrm>
        </p:spPr>
        <p:txBody>
          <a:bodyPr>
            <a:normAutofit/>
          </a:bodyPr>
          <a:lstStyle/>
          <a:p>
            <a:pPr marL="0" indent="0" algn="just">
              <a:buNone/>
            </a:pPr>
            <a:r>
              <a:rPr lang="es-MX" b="1" dirty="0"/>
              <a:t> </a:t>
            </a:r>
            <a:r>
              <a:rPr lang="es-MX" sz="2000" b="1" i="1" dirty="0">
                <a:latin typeface="Trajan Pro" panose="02020502050506020301" pitchFamily="18" charset="0"/>
                <a:cs typeface="Times New Roman" panose="02020603050405020304" pitchFamily="18" charset="0"/>
              </a:rPr>
              <a:t>De Par En Par</a:t>
            </a:r>
            <a:r>
              <a:rPr lang="es-MX" dirty="0">
                <a:latin typeface="Times New Roman" panose="02020603050405020304" pitchFamily="18" charset="0"/>
                <a:cs typeface="Times New Roman" panose="02020603050405020304" pitchFamily="18" charset="0"/>
              </a:rPr>
              <a:t> es un sitio que a través de la plataforma de Internet busca informarte sobre lo que acontece de forma inmediata, precisa y clara. Con el ritmo de vida que llevamos, pocas veces nos damos a la tarea de acceder a los medios de comunicación con el propósito de informarnos. Buscamos contenidos en formatos diferentes, que nos expliquen de forma y crítica lo que acontece a nuestro alrededor.</a:t>
            </a:r>
          </a:p>
          <a:p>
            <a:pPr marL="0" indent="0" algn="just">
              <a:buNone/>
            </a:pPr>
            <a:endParaRPr lang="es-MX" dirty="0">
              <a:latin typeface="Times New Roman" panose="02020603050405020304" pitchFamily="18" charset="0"/>
              <a:cs typeface="Times New Roman" panose="02020603050405020304" pitchFamily="18" charset="0"/>
            </a:endParaRPr>
          </a:p>
          <a:p>
            <a:pPr marL="0" indent="0" algn="just">
              <a:buNone/>
            </a:pPr>
            <a:r>
              <a:rPr lang="es-MX" b="1" i="1" dirty="0">
                <a:latin typeface="Trajan Pro" panose="02020502050506020301" pitchFamily="18" charset="0"/>
                <a:cs typeface="Times New Roman" panose="02020603050405020304" pitchFamily="18" charset="0"/>
              </a:rPr>
              <a:t>De Par En Par</a:t>
            </a:r>
            <a:r>
              <a:rPr lang="es-MX" dirty="0">
                <a:latin typeface="Times New Roman" panose="02020603050405020304" pitchFamily="18" charset="0"/>
                <a:cs typeface="Times New Roman" panose="02020603050405020304" pitchFamily="18" charset="0"/>
              </a:rPr>
              <a:t> quiere ser un medio accesible, en el que puedas encontrar todo tipo de información, con secciones que te informen sobre noticias internacionales, nacionales y locales, hasta entretenimiento y reflexión sobre temas de desarrollo social, invitándote a compartir y debatir la información que sea de tu interés. Además, busca ser un espacio en el cual puedas opinar sobre los temas que te interesen.</a:t>
            </a:r>
          </a:p>
          <a:p>
            <a:pPr marL="0" indent="0" algn="just">
              <a:buNone/>
            </a:pPr>
            <a:endParaRPr lang="es-MX" dirty="0"/>
          </a:p>
          <a:p>
            <a:pPr marL="0" indent="0" algn="r">
              <a:buNone/>
            </a:pPr>
            <a:r>
              <a:rPr lang="es-MX" sz="2000" b="1" dirty="0">
                <a:latin typeface="Trajan Pro" panose="02020502050506020301" pitchFamily="18" charset="0"/>
              </a:rPr>
              <a:t>“Las puertas están abiertas”</a:t>
            </a:r>
            <a:endParaRPr lang="es-MX" sz="2000" dirty="0">
              <a:latin typeface="Trajan Pro" panose="02020502050506020301" pitchFamily="18" charset="0"/>
            </a:endParaRPr>
          </a:p>
          <a:p>
            <a:endParaRPr lang="es-MX" dirty="0"/>
          </a:p>
        </p:txBody>
      </p:sp>
    </p:spTree>
    <p:extLst>
      <p:ext uri="{BB962C8B-B14F-4D97-AF65-F5344CB8AC3E}">
        <p14:creationId xmlns:p14="http://schemas.microsoft.com/office/powerpoint/2010/main" val="268915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3777" y="450166"/>
            <a:ext cx="8959035" cy="4951828"/>
          </a:xfrm>
        </p:spPr>
        <p:txBody>
          <a:bodyPr>
            <a:normAutofit fontScale="25000" lnSpcReduction="20000"/>
          </a:bodyPr>
          <a:lstStyle/>
          <a:p>
            <a:pPr algn="just"/>
            <a:r>
              <a:rPr lang="es-MX" sz="7200" dirty="0">
                <a:solidFill>
                  <a:schemeClr val="tx1"/>
                </a:solidFill>
                <a:latin typeface="Times New Roman" panose="02020603050405020304" pitchFamily="18" charset="0"/>
                <a:cs typeface="Times New Roman" panose="02020603050405020304" pitchFamily="18" charset="0"/>
              </a:rPr>
              <a:t>El segundo símbolo representa una máquina de vapor, elemento que da identidad al municipio de Apizaco, Tlaxcala. El municipio se fundó por ferrocarrileros, por ello Apizaco también es llamada “</a:t>
            </a:r>
            <a:r>
              <a:rPr lang="es-MX" sz="7200" i="1" dirty="0">
                <a:solidFill>
                  <a:schemeClr val="tx1"/>
                </a:solidFill>
                <a:latin typeface="Times New Roman" panose="02020603050405020304" pitchFamily="18" charset="0"/>
                <a:cs typeface="Times New Roman" panose="02020603050405020304" pitchFamily="18" charset="0"/>
              </a:rPr>
              <a:t>La ciudad rielera”</a:t>
            </a:r>
            <a:r>
              <a:rPr lang="es-MX" sz="7200" dirty="0">
                <a:solidFill>
                  <a:schemeClr val="tx1"/>
                </a:solidFill>
                <a:latin typeface="Times New Roman" panose="02020603050405020304" pitchFamily="18" charset="0"/>
                <a:cs typeface="Times New Roman" panose="02020603050405020304" pitchFamily="18" charset="0"/>
              </a:rPr>
              <a:t>, además un punto de referencia entre los habitantes del municipio es la “</a:t>
            </a:r>
            <a:r>
              <a:rPr lang="es-MX" sz="7200" i="1" dirty="0">
                <a:solidFill>
                  <a:schemeClr val="tx1"/>
                </a:solidFill>
                <a:latin typeface="Times New Roman" panose="02020603050405020304" pitchFamily="18" charset="0"/>
                <a:cs typeface="Times New Roman" panose="02020603050405020304" pitchFamily="18" charset="0"/>
              </a:rPr>
              <a:t>Maquinita</a:t>
            </a:r>
            <a:r>
              <a:rPr lang="es-MX" sz="7200" dirty="0">
                <a:solidFill>
                  <a:schemeClr val="tx1"/>
                </a:solidFill>
                <a:latin typeface="Times New Roman" panose="02020603050405020304" pitchFamily="18" charset="0"/>
                <a:cs typeface="Times New Roman" panose="02020603050405020304" pitchFamily="18" charset="0"/>
              </a:rPr>
              <a:t>” que está ubicada en la glorieta de la calle principal del municipio. Por ello dentro del logotipo en la máquina de vapor se podrá apreciar el número 212, con el cual se identifica la “</a:t>
            </a:r>
            <a:r>
              <a:rPr lang="es-MX" sz="7200" i="1" dirty="0">
                <a:solidFill>
                  <a:schemeClr val="tx1"/>
                </a:solidFill>
                <a:latin typeface="Times New Roman" panose="02020603050405020304" pitchFamily="18" charset="0"/>
                <a:cs typeface="Times New Roman" panose="02020603050405020304" pitchFamily="18" charset="0"/>
              </a:rPr>
              <a:t>Maquinita</a:t>
            </a:r>
            <a:r>
              <a:rPr lang="es-MX" sz="7200" dirty="0">
                <a:solidFill>
                  <a:schemeClr val="tx1"/>
                </a:solidFill>
                <a:latin typeface="Times New Roman" panose="02020603050405020304" pitchFamily="18" charset="0"/>
                <a:cs typeface="Times New Roman" panose="02020603050405020304" pitchFamily="18" charset="0"/>
              </a:rPr>
              <a:t>” de Apizaco.</a:t>
            </a:r>
          </a:p>
          <a:p>
            <a:pPr algn="just"/>
            <a:endParaRPr lang="es-MX" sz="7200" dirty="0">
              <a:solidFill>
                <a:schemeClr val="tx1"/>
              </a:solidFill>
              <a:latin typeface="Times New Roman" panose="02020603050405020304" pitchFamily="18" charset="0"/>
              <a:cs typeface="Times New Roman" panose="02020603050405020304" pitchFamily="18" charset="0"/>
            </a:endParaRPr>
          </a:p>
          <a:p>
            <a:pPr algn="just"/>
            <a:endParaRPr lang="es-MX" sz="7200" dirty="0">
              <a:solidFill>
                <a:schemeClr val="tx1"/>
              </a:solidFill>
              <a:latin typeface="Times New Roman" panose="02020603050405020304" pitchFamily="18" charset="0"/>
              <a:cs typeface="Times New Roman" panose="02020603050405020304" pitchFamily="18" charset="0"/>
            </a:endParaRPr>
          </a:p>
          <a:p>
            <a:pPr algn="just"/>
            <a:endParaRPr lang="es-MX" sz="7200" dirty="0">
              <a:solidFill>
                <a:schemeClr val="tx1"/>
              </a:solidFill>
              <a:latin typeface="Times New Roman" panose="02020603050405020304" pitchFamily="18" charset="0"/>
              <a:cs typeface="Times New Roman" panose="02020603050405020304" pitchFamily="18" charset="0"/>
            </a:endParaRPr>
          </a:p>
          <a:p>
            <a:pPr algn="just"/>
            <a:endParaRPr lang="es-MX" sz="7200" dirty="0">
              <a:solidFill>
                <a:schemeClr val="tx1"/>
              </a:solidFill>
              <a:latin typeface="Times New Roman" panose="02020603050405020304" pitchFamily="18" charset="0"/>
              <a:cs typeface="Times New Roman" panose="02020603050405020304" pitchFamily="18" charset="0"/>
            </a:endParaRPr>
          </a:p>
          <a:p>
            <a:pPr algn="just"/>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MX" sz="7200" dirty="0">
              <a:solidFill>
                <a:schemeClr val="tx1"/>
              </a:solidFill>
              <a:latin typeface="Times New Roman" panose="02020603050405020304" pitchFamily="18" charset="0"/>
              <a:cs typeface="Times New Roman" panose="02020603050405020304" pitchFamily="18" charset="0"/>
            </a:endParaRPr>
          </a:p>
          <a:p>
            <a:pPr algn="just"/>
            <a:r>
              <a:rPr lang="es-MX" sz="7200" b="1" dirty="0">
                <a:solidFill>
                  <a:schemeClr val="tx1"/>
                </a:solidFill>
                <a:latin typeface="Times New Roman" panose="02020603050405020304" pitchFamily="18" charset="0"/>
                <a:cs typeface="Times New Roman" panose="02020603050405020304" pitchFamily="18" charset="0"/>
              </a:rPr>
              <a:t>Tipografía</a:t>
            </a:r>
          </a:p>
          <a:p>
            <a:pPr marL="0" indent="0" algn="just">
              <a:buNone/>
            </a:pPr>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TRAJAN PRO / </a:t>
            </a:r>
            <a:r>
              <a:rPr lang="es-MX" sz="7200" b="1" i="1" dirty="0">
                <a:solidFill>
                  <a:schemeClr val="tx1"/>
                </a:solidFill>
                <a:latin typeface="Trajan Pro" panose="02020502050506020301" pitchFamily="18" charset="0"/>
                <a:cs typeface="Times New Roman" panose="02020603050405020304" pitchFamily="18" charset="0"/>
              </a:rPr>
              <a:t>De Par En Par </a:t>
            </a:r>
            <a:r>
              <a:rPr lang="es-MX" sz="7200" dirty="0">
                <a:solidFill>
                  <a:schemeClr val="tx1"/>
                </a:solidFill>
                <a:latin typeface="Times New Roman" panose="02020603050405020304" pitchFamily="18" charset="0"/>
                <a:cs typeface="Times New Roman" panose="02020603050405020304" pitchFamily="18" charset="0"/>
              </a:rPr>
              <a:t>/ </a:t>
            </a:r>
            <a:r>
              <a:rPr lang="es-MX" sz="7200" dirty="0">
                <a:solidFill>
                  <a:schemeClr val="tx1"/>
                </a:solidFill>
                <a:latin typeface="Trajan Pro" panose="02020502050506020301" pitchFamily="18" charset="0"/>
                <a:cs typeface="Times New Roman" panose="02020603050405020304" pitchFamily="18" charset="0"/>
              </a:rPr>
              <a:t>“Te da la llave   a la información”</a:t>
            </a: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Se seleccionó esta tipografía pues refleja un estilo serio, lo que permite identificar </a:t>
            </a:r>
            <a:r>
              <a:rPr lang="es-MX" sz="7200" b="1" i="1" dirty="0">
                <a:solidFill>
                  <a:schemeClr val="tx1"/>
                </a:solidFill>
                <a:latin typeface="Trajan Pro" panose="02020502050506020301" pitchFamily="18" charset="0"/>
                <a:cs typeface="Times New Roman" panose="02020603050405020304" pitchFamily="18" charset="0"/>
              </a:rPr>
              <a:t>a De Par En Par</a:t>
            </a:r>
            <a:r>
              <a:rPr lang="es-MX" sz="7200" dirty="0">
                <a:solidFill>
                  <a:schemeClr val="tx1"/>
                </a:solidFill>
                <a:latin typeface="Times New Roman" panose="02020603050405020304" pitchFamily="18" charset="0"/>
                <a:cs typeface="Times New Roman" panose="02020603050405020304" pitchFamily="18" charset="0"/>
              </a:rPr>
              <a:t> como medio serio.</a:t>
            </a:r>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pic>
        <p:nvPicPr>
          <p:cNvPr id="4" name="Imagen 3"/>
          <p:cNvPicPr>
            <a:picLocks noChangeAspect="1"/>
          </p:cNvPicPr>
          <p:nvPr/>
        </p:nvPicPr>
        <p:blipFill rotWithShape="1">
          <a:blip r:embed="rId2"/>
          <a:srcRect l="27855" t="39842" r="28661" b="27736"/>
          <a:stretch/>
        </p:blipFill>
        <p:spPr>
          <a:xfrm>
            <a:off x="2959702" y="2153166"/>
            <a:ext cx="3756684" cy="1574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7881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0048" y="317721"/>
            <a:ext cx="8596668" cy="3880773"/>
          </a:xfrm>
        </p:spPr>
        <p:txBody>
          <a:bodyPr>
            <a:normAutofit/>
          </a:bodyPr>
          <a:lstStyle/>
          <a:p>
            <a:pPr algn="just"/>
            <a:endParaRPr lang="es-MX" dirty="0">
              <a:solidFill>
                <a:schemeClr val="tx1"/>
              </a:solidFill>
            </a:endParaRPr>
          </a:p>
          <a:p>
            <a:pPr algn="just"/>
            <a:r>
              <a:rPr lang="es-MX" dirty="0">
                <a:solidFill>
                  <a:schemeClr val="tx1"/>
                </a:solidFill>
                <a:latin typeface="Times New Roman" panose="02020603050405020304" pitchFamily="18" charset="0"/>
                <a:cs typeface="Times New Roman" panose="02020603050405020304" pitchFamily="18" charset="0"/>
              </a:rPr>
              <a:t>Como resultado final de la integración de cada elemento , se obtiene el logotipo del sitio ser de noticias </a:t>
            </a:r>
            <a:r>
              <a:rPr lang="es-MX" b="1" i="1" dirty="0">
                <a:solidFill>
                  <a:schemeClr val="tx1"/>
                </a:solidFill>
                <a:latin typeface="Trajan Pro" panose="02020502050506020301" pitchFamily="18" charset="0"/>
                <a:cs typeface="Times New Roman" panose="02020603050405020304" pitchFamily="18" charset="0"/>
              </a:rPr>
              <a:t>De Par En Par</a:t>
            </a:r>
            <a:r>
              <a:rPr lang="es-MX" dirty="0">
                <a:solidFill>
                  <a:schemeClr val="tx1"/>
                </a:solidFill>
                <a:latin typeface="Times New Roman" panose="02020603050405020304" pitchFamily="18" charset="0"/>
                <a:cs typeface="Times New Roman" panose="02020603050405020304" pitchFamily="18" charset="0"/>
              </a:rPr>
              <a:t>, logotipo que refleja un elemento de identidad de los jóvenes y habitantes en general del municipio de Apizaco , Tlaxcala, con la invitación a estar informados mediante los medios de comunicación que dan herramientas y alternativas para estar informados</a:t>
            </a:r>
            <a:r>
              <a:rPr lang="es-MX" dirty="0">
                <a:latin typeface="Times New Roman" panose="02020603050405020304" pitchFamily="18" charset="0"/>
                <a:cs typeface="Times New Roman" panose="02020603050405020304" pitchFamily="18" charset="0"/>
              </a:rPr>
              <a:t>.</a:t>
            </a:r>
          </a:p>
          <a:p>
            <a:endParaRPr lang="es-MX"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8397" t="2964" r="11641" b="13337"/>
          <a:stretch/>
        </p:blipFill>
        <p:spPr bwMode="auto">
          <a:xfrm>
            <a:off x="1844521" y="2413507"/>
            <a:ext cx="5727721" cy="42733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4656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¿Qué pretendo lograr con el sitio web </a:t>
            </a:r>
            <a:r>
              <a:rPr lang="es-MX" i="1" dirty="0">
                <a:latin typeface="Trajan Pro" panose="02020502050506020301" pitchFamily="18" charset="0"/>
              </a:rPr>
              <a:t>De Par En Par</a:t>
            </a:r>
            <a:r>
              <a:rPr lang="es-MX" dirty="0"/>
              <a:t>?</a:t>
            </a:r>
            <a:br>
              <a:rPr lang="es-MX" dirty="0"/>
            </a:br>
            <a:endParaRPr lang="es-MX" dirty="0"/>
          </a:p>
        </p:txBody>
      </p:sp>
      <p:sp>
        <p:nvSpPr>
          <p:cNvPr id="3" name="Marcador de contenido 2"/>
          <p:cNvSpPr>
            <a:spLocks noGrp="1"/>
          </p:cNvSpPr>
          <p:nvPr>
            <p:ph idx="1"/>
          </p:nvPr>
        </p:nvSpPr>
        <p:spPr/>
        <p:txBody>
          <a:bodyPr>
            <a:normAutofit/>
          </a:bodyPr>
          <a:lstStyle/>
          <a:p>
            <a:pPr algn="just"/>
            <a:r>
              <a:rPr lang="es-MX" b="1" i="1" dirty="0">
                <a:solidFill>
                  <a:schemeClr val="tx1"/>
                </a:solidFill>
                <a:latin typeface="Times New Roman" panose="02020603050405020304" pitchFamily="18" charset="0"/>
                <a:cs typeface="Times New Roman" panose="02020603050405020304" pitchFamily="18" charset="0"/>
              </a:rPr>
              <a:t>De Par En Par</a:t>
            </a:r>
            <a:r>
              <a:rPr lang="es-MX" dirty="0">
                <a:solidFill>
                  <a:schemeClr val="tx1"/>
                </a:solidFill>
                <a:latin typeface="Times New Roman" panose="02020603050405020304" pitchFamily="18" charset="0"/>
                <a:cs typeface="Times New Roman" panose="02020603050405020304" pitchFamily="18" charset="0"/>
              </a:rPr>
              <a:t>, espera ser un sitio de noticias por internet, que permita a los jóvenes de Apizaco, Tlaxcala estar informados de lo que acontece a su alrededor, en torno a temas internacionales, nacionales, estatales y locales. Crear contenidos que atraigan la atención de los jóvenes que habitan en el municipio.</a:t>
            </a:r>
          </a:p>
          <a:p>
            <a:pPr algn="just"/>
            <a:r>
              <a:rPr lang="es-MX" dirty="0">
                <a:solidFill>
                  <a:schemeClr val="tx1"/>
                </a:solidFill>
                <a:latin typeface="Times New Roman" panose="02020603050405020304" pitchFamily="18" charset="0"/>
                <a:cs typeface="Times New Roman" panose="02020603050405020304" pitchFamily="18" charset="0"/>
              </a:rPr>
              <a:t>Ofrecer a los lectores la garantía de que estarán informados y actualizados de los últimos a conocimientos, siendo un medio confiable, que tome en cuenta la opinión de sus lectores, manteniendo el contacto con ellos por medios de redes sociales, o dentro la misma página y el correo proporcionado, permitiendo además a la discusión por medios digitales de los temas que se difundan en el sitio o  si el lector está interesado y tiene la voluntad, compartir la información  en los círculos sociales en los que se desenvuelva. </a:t>
            </a:r>
          </a:p>
          <a:p>
            <a:endParaRPr lang="es-MX" dirty="0"/>
          </a:p>
        </p:txBody>
      </p:sp>
    </p:spTree>
    <p:extLst>
      <p:ext uri="{BB962C8B-B14F-4D97-AF65-F5344CB8AC3E}">
        <p14:creationId xmlns:p14="http://schemas.microsoft.com/office/powerpoint/2010/main" val="404645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7766936" cy="1646302"/>
          </a:xfrm>
        </p:spPr>
        <p:txBody>
          <a:bodyPr/>
          <a:lstStyle/>
          <a:p>
            <a:r>
              <a:rPr lang="es-MX" dirty="0"/>
              <a:t>LIGA DE ACCESO</a:t>
            </a:r>
          </a:p>
        </p:txBody>
      </p:sp>
      <p:sp>
        <p:nvSpPr>
          <p:cNvPr id="3" name="Subtítulo 2"/>
          <p:cNvSpPr>
            <a:spLocks noGrp="1"/>
          </p:cNvSpPr>
          <p:nvPr>
            <p:ph type="subTitle" idx="1"/>
          </p:nvPr>
        </p:nvSpPr>
        <p:spPr>
          <a:xfrm>
            <a:off x="-392071" y="1996950"/>
            <a:ext cx="7766936" cy="1096899"/>
          </a:xfrm>
        </p:spPr>
        <p:txBody>
          <a:bodyPr/>
          <a:lstStyle/>
          <a:p>
            <a:r>
              <a:rPr lang="es-MX" dirty="0">
                <a:hlinkClick r:id="rId2"/>
              </a:rPr>
              <a:t>http://www.deparenparnoticias.com/</a:t>
            </a:r>
            <a:endParaRPr lang="es-MX" dirty="0"/>
          </a:p>
          <a:p>
            <a:endParaRPr lang="es-MX" dirty="0"/>
          </a:p>
        </p:txBody>
      </p:sp>
    </p:spTree>
    <p:extLst>
      <p:ext uri="{BB962C8B-B14F-4D97-AF65-F5344CB8AC3E}">
        <p14:creationId xmlns:p14="http://schemas.microsoft.com/office/powerpoint/2010/main" val="251921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6437" y="225083"/>
            <a:ext cx="2883878" cy="647114"/>
          </a:xfrm>
        </p:spPr>
        <p:txBody>
          <a:bodyPr>
            <a:normAutofit/>
          </a:bodyPr>
          <a:lstStyle/>
          <a:p>
            <a:r>
              <a:rPr lang="es-MX" sz="2800" dirty="0">
                <a:latin typeface="Trajan Pro" panose="02020502050506020301" pitchFamily="18" charset="0"/>
              </a:rPr>
              <a:t>Identidad </a:t>
            </a:r>
          </a:p>
        </p:txBody>
      </p:sp>
      <p:sp>
        <p:nvSpPr>
          <p:cNvPr id="3" name="Marcador de contenido 2"/>
          <p:cNvSpPr>
            <a:spLocks noGrp="1"/>
          </p:cNvSpPr>
          <p:nvPr>
            <p:ph idx="1"/>
          </p:nvPr>
        </p:nvSpPr>
        <p:spPr>
          <a:xfrm>
            <a:off x="506437" y="1098560"/>
            <a:ext cx="9085644" cy="4110962"/>
          </a:xfrm>
        </p:spPr>
        <p:txBody>
          <a:bodyPr>
            <a:normAutofit fontScale="25000" lnSpcReduction="20000"/>
          </a:bodyPr>
          <a:lstStyle/>
          <a:p>
            <a:pPr marL="0" indent="0" algn="just">
              <a:buNone/>
            </a:pPr>
            <a:r>
              <a:rPr lang="es-MX" sz="7200" b="1" i="1" dirty="0">
                <a:solidFill>
                  <a:schemeClr val="tx1">
                    <a:lumMod val="95000"/>
                    <a:lumOff val="5000"/>
                  </a:schemeClr>
                </a:solidFill>
                <a:latin typeface="Trajan Pro" panose="02020502050506020301" pitchFamily="18" charset="0"/>
                <a:cs typeface="Times New Roman" panose="02020603050405020304" pitchFamily="18" charset="0"/>
              </a:rPr>
              <a:t>De Par En Par</a:t>
            </a:r>
            <a:r>
              <a:rPr lang="es-MX" sz="7200" dirty="0">
                <a:solidFill>
                  <a:schemeClr val="tx1">
                    <a:lumMod val="95000"/>
                    <a:lumOff val="5000"/>
                  </a:schemeClr>
                </a:solidFill>
                <a:latin typeface="Times New Roman" panose="02020603050405020304" pitchFamily="18" charset="0"/>
                <a:cs typeface="Times New Roman" panose="02020603050405020304" pitchFamily="18" charset="0"/>
              </a:rPr>
              <a:t>, es un sitio web, que tiene como objetivo la difusión de información. Surge con el interés de crear un sitio web de noticias que permita a la comunidad de jóvenes del municipio de Apizaco, Tlaxcala, estar informados de acontecimientos nacionales, internacionales, estatales y locales, de una forma breve, sin dejar a un lado el enfoque crítico y la intención de generar contenidos interesantes para los jóvenes del municipio.</a:t>
            </a:r>
          </a:p>
          <a:p>
            <a:pPr algn="just"/>
            <a:r>
              <a:rPr lang="es-MX" sz="7200" b="1" dirty="0">
                <a:solidFill>
                  <a:schemeClr val="tx1">
                    <a:lumMod val="95000"/>
                    <a:lumOff val="5000"/>
                  </a:schemeClr>
                </a:solidFill>
                <a:latin typeface="Times New Roman" panose="02020603050405020304" pitchFamily="18" charset="0"/>
                <a:cs typeface="Times New Roman" panose="02020603050405020304" pitchFamily="18" charset="0"/>
              </a:rPr>
              <a:t>Misión </a:t>
            </a:r>
            <a:endParaRPr lang="es-MX" sz="7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buNone/>
            </a:pPr>
            <a:r>
              <a:rPr lang="es-MX" sz="7200" b="1" i="1" dirty="0">
                <a:solidFill>
                  <a:schemeClr val="tx1">
                    <a:lumMod val="95000"/>
                    <a:lumOff val="5000"/>
                  </a:schemeClr>
                </a:solidFill>
                <a:latin typeface="Trajan Pro" panose="02020502050506020301" pitchFamily="18" charset="0"/>
                <a:cs typeface="Times New Roman" panose="02020603050405020304" pitchFamily="18" charset="0"/>
              </a:rPr>
              <a:t>De Par En Par</a:t>
            </a:r>
            <a:r>
              <a:rPr lang="es-MX" sz="7200" dirty="0">
                <a:solidFill>
                  <a:schemeClr val="tx1">
                    <a:lumMod val="95000"/>
                    <a:lumOff val="5000"/>
                  </a:schemeClr>
                </a:solidFill>
                <a:latin typeface="Times New Roman" panose="02020603050405020304" pitchFamily="18" charset="0"/>
                <a:cs typeface="Times New Roman" panose="02020603050405020304" pitchFamily="18" charset="0"/>
              </a:rPr>
              <a:t>, busca generar una cultura de información en los jóvenes de municipio de Apizaco, Tlaxcala, a través del interés que tiene el sitio de brindarles contenidos de calidad, actualizados, interesantes y didácticos. </a:t>
            </a:r>
          </a:p>
          <a:p>
            <a:pPr marL="0" indent="0" algn="just">
              <a:buNone/>
            </a:pPr>
            <a:r>
              <a:rPr lang="es-MX" sz="7200" dirty="0">
                <a:solidFill>
                  <a:schemeClr val="tx1">
                    <a:lumMod val="95000"/>
                    <a:lumOff val="5000"/>
                  </a:schemeClr>
                </a:solidFill>
                <a:latin typeface="Times New Roman" panose="02020603050405020304" pitchFamily="18" charset="0"/>
                <a:cs typeface="Times New Roman" panose="02020603050405020304" pitchFamily="18" charset="0"/>
              </a:rPr>
              <a:t>Dándoles a los jóvenes la oportunidad de discutir las noticias diarias, dentro del portal y en los espacios en los que se desenvuelven día a día.</a:t>
            </a:r>
          </a:p>
          <a:p>
            <a:pPr algn="just"/>
            <a:r>
              <a:rPr lang="es-MX" sz="7200" b="1" dirty="0">
                <a:solidFill>
                  <a:schemeClr val="tx1">
                    <a:lumMod val="95000"/>
                    <a:lumOff val="5000"/>
                  </a:schemeClr>
                </a:solidFill>
                <a:latin typeface="Times New Roman" panose="02020603050405020304" pitchFamily="18" charset="0"/>
                <a:cs typeface="Times New Roman" panose="02020603050405020304" pitchFamily="18" charset="0"/>
              </a:rPr>
              <a:t>Visión </a:t>
            </a:r>
            <a:endParaRPr lang="es-MX" sz="7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buNone/>
            </a:pPr>
            <a:r>
              <a:rPr lang="es-MX" sz="7200" dirty="0">
                <a:solidFill>
                  <a:schemeClr val="tx1">
                    <a:lumMod val="95000"/>
                    <a:lumOff val="5000"/>
                  </a:schemeClr>
                </a:solidFill>
                <a:latin typeface="Times New Roman" panose="02020603050405020304" pitchFamily="18" charset="0"/>
                <a:cs typeface="Times New Roman" panose="02020603050405020304" pitchFamily="18" charset="0"/>
              </a:rPr>
              <a:t>Posicionar el sitio web </a:t>
            </a:r>
            <a:r>
              <a:rPr lang="es-MX" sz="7200" b="1" i="1" dirty="0">
                <a:solidFill>
                  <a:schemeClr val="tx1">
                    <a:lumMod val="95000"/>
                    <a:lumOff val="5000"/>
                  </a:schemeClr>
                </a:solidFill>
                <a:latin typeface="Trajan Pro" panose="02020502050506020301" pitchFamily="18" charset="0"/>
                <a:cs typeface="Times New Roman" panose="02020603050405020304" pitchFamily="18" charset="0"/>
              </a:rPr>
              <a:t>De Par En Par</a:t>
            </a:r>
            <a:r>
              <a:rPr lang="es-MX" sz="7200" b="1" dirty="0">
                <a:solidFill>
                  <a:schemeClr val="tx1">
                    <a:lumMod val="95000"/>
                    <a:lumOff val="5000"/>
                  </a:schemeClr>
                </a:solidFill>
                <a:latin typeface="Trajan Pro" panose="02020502050506020301" pitchFamily="18" charset="0"/>
                <a:cs typeface="Times New Roman" panose="02020603050405020304" pitchFamily="18" charset="0"/>
              </a:rPr>
              <a:t> </a:t>
            </a:r>
            <a:r>
              <a:rPr lang="es-MX" sz="7200" dirty="0">
                <a:solidFill>
                  <a:schemeClr val="tx1">
                    <a:lumMod val="95000"/>
                    <a:lumOff val="5000"/>
                  </a:schemeClr>
                </a:solidFill>
                <a:latin typeface="Times New Roman" panose="02020603050405020304" pitchFamily="18" charset="0"/>
                <a:cs typeface="Times New Roman" panose="02020603050405020304" pitchFamily="18" charset="0"/>
              </a:rPr>
              <a:t>como una referencia periodística a largo plazo, conectando con una audiencia joven, mediante contenidos confiables. Para incrementar el número de lectores.</a:t>
            </a:r>
          </a:p>
          <a:p>
            <a:pPr marL="0" indent="0" algn="just">
              <a:buNone/>
            </a:pPr>
            <a:r>
              <a:rPr lang="es-MX" sz="7200" dirty="0"/>
              <a:t> </a:t>
            </a:r>
          </a:p>
          <a:p>
            <a:endParaRPr lang="es-MX" dirty="0"/>
          </a:p>
        </p:txBody>
      </p:sp>
    </p:spTree>
    <p:extLst>
      <p:ext uri="{BB962C8B-B14F-4D97-AF65-F5344CB8AC3E}">
        <p14:creationId xmlns:p14="http://schemas.microsoft.com/office/powerpoint/2010/main" val="293698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5138" y="914401"/>
            <a:ext cx="9354619" cy="633045"/>
          </a:xfrm>
        </p:spPr>
        <p:txBody>
          <a:bodyPr>
            <a:normAutofit fontScale="90000"/>
          </a:bodyPr>
          <a:lstStyle/>
          <a:p>
            <a:pPr algn="l"/>
            <a:r>
              <a:rPr lang="es-MX" sz="3100" b="1" dirty="0">
                <a:latin typeface="Trajan Pro" panose="02020502050506020301" pitchFamily="18" charset="0"/>
              </a:rPr>
              <a:t>Necesidad a la que atiende mi proyecto</a:t>
            </a:r>
            <a:br>
              <a:rPr lang="es-MX" sz="3100" dirty="0"/>
            </a:br>
            <a:endParaRPr lang="es-MX" sz="3100" dirty="0"/>
          </a:p>
        </p:txBody>
      </p:sp>
      <p:sp>
        <p:nvSpPr>
          <p:cNvPr id="3" name="Subtítulo 2"/>
          <p:cNvSpPr>
            <a:spLocks noGrp="1"/>
          </p:cNvSpPr>
          <p:nvPr>
            <p:ph type="subTitle" idx="1"/>
          </p:nvPr>
        </p:nvSpPr>
        <p:spPr>
          <a:xfrm>
            <a:off x="502012" y="1547446"/>
            <a:ext cx="9443846" cy="4712677"/>
          </a:xfrm>
        </p:spPr>
        <p:txBody>
          <a:bodyPr>
            <a:normAutofit fontScale="25000" lnSpcReduction="20000"/>
          </a:bodyPr>
          <a:lstStyle/>
          <a:p>
            <a:pPr algn="just"/>
            <a:r>
              <a:rPr lang="es-MX" sz="7200" dirty="0">
                <a:solidFill>
                  <a:schemeClr val="tx1"/>
                </a:solidFill>
                <a:latin typeface="Times New Roman" panose="02020603050405020304" pitchFamily="18" charset="0"/>
                <a:cs typeface="Times New Roman" panose="02020603050405020304" pitchFamily="18" charset="0"/>
              </a:rPr>
              <a:t>En el municipio de Apizaco, Tlaxcala, existen medios de comunicación, que utilizan plataformas digitales como portales, blogs o redes sociales, para la difusión de noticias. Sin embargo, en algunos de estos medios dominan intereses políticos, lo que a largo plazo o de manera inmediata impedirá que estos sitios fomenten un periodismo objetivo y crítico.</a:t>
            </a:r>
          </a:p>
          <a:p>
            <a:pPr algn="just"/>
            <a:r>
              <a:rPr lang="es-MX" sz="7200" dirty="0">
                <a:solidFill>
                  <a:schemeClr val="tx1"/>
                </a:solidFill>
                <a:latin typeface="Times New Roman" panose="02020603050405020304" pitchFamily="18" charset="0"/>
                <a:cs typeface="Times New Roman" panose="02020603050405020304" pitchFamily="18" charset="0"/>
              </a:rPr>
              <a:t>Por otra parte, como sociedad vivimos rodeados de información, que surge de diversas fuentes, con diferentes perspectivas e intereses. Los jóvenes, tienen diferentes hábitos de vida y por lo tanto de consumo. </a:t>
            </a:r>
          </a:p>
          <a:p>
            <a:pPr algn="just"/>
            <a:r>
              <a:rPr lang="es-MX" sz="7200" dirty="0">
                <a:solidFill>
                  <a:schemeClr val="tx1"/>
                </a:solidFill>
                <a:latin typeface="Times New Roman" panose="02020603050405020304" pitchFamily="18" charset="0"/>
                <a:cs typeface="Times New Roman" panose="02020603050405020304" pitchFamily="18" charset="0"/>
              </a:rPr>
              <a:t>En primer lugar, a pesar de tener el acceso a los canales de difusión de la información, no todos los jóvenes cuentan con el tiempo para adquirir un periódico impreso, sentarse frente al televisor para ver el canal de noticias, comprar una revista, por lo que para los jóvenes es más practico tener contacto con redes sociales y plataformas digitales en las que puedan acceder a la información desde cualquier sitio y a cualquier hora.</a:t>
            </a:r>
          </a:p>
          <a:p>
            <a:pPr algn="just"/>
            <a:r>
              <a:rPr lang="es-MX" sz="7200" dirty="0">
                <a:solidFill>
                  <a:schemeClr val="tx1"/>
                </a:solidFill>
                <a:latin typeface="Times New Roman" panose="02020603050405020304" pitchFamily="18" charset="0"/>
                <a:cs typeface="Times New Roman" panose="02020603050405020304" pitchFamily="18" charset="0"/>
              </a:rPr>
              <a:t>Además, los jóvenes no tienen interés en lo que sucede a su alrededor, debido a que se enfocan en acceder a información a fin a sus carreras, proyectos académicos, e intereses particulares.</a:t>
            </a:r>
            <a:r>
              <a:rPr lang="es-MX" sz="7200" i="1" dirty="0">
                <a:solidFill>
                  <a:schemeClr val="tx1"/>
                </a:solidFill>
                <a:latin typeface="Times New Roman" panose="02020603050405020304" pitchFamily="18" charset="0"/>
                <a:cs typeface="Times New Roman" panose="02020603050405020304" pitchFamily="18" charset="0"/>
              </a:rPr>
              <a:t> </a:t>
            </a:r>
            <a:r>
              <a:rPr lang="es-MX" sz="7200" b="1" i="1" dirty="0">
                <a:solidFill>
                  <a:schemeClr val="tx1"/>
                </a:solidFill>
                <a:latin typeface="Trajan Pro" panose="02020502050506020301" pitchFamily="18" charset="0"/>
                <a:cs typeface="Times New Roman" panose="02020603050405020304" pitchFamily="18" charset="0"/>
              </a:rPr>
              <a:t>De Par En Par</a:t>
            </a:r>
            <a:r>
              <a:rPr lang="es-MX" sz="7200" i="1" dirty="0">
                <a:solidFill>
                  <a:schemeClr val="tx1"/>
                </a:solidFill>
                <a:latin typeface="Times New Roman" panose="02020603050405020304" pitchFamily="18" charset="0"/>
                <a:cs typeface="Times New Roman" panose="02020603050405020304" pitchFamily="18" charset="0"/>
              </a:rPr>
              <a:t>,</a:t>
            </a:r>
            <a:r>
              <a:rPr lang="es-MX" sz="7200" dirty="0">
                <a:solidFill>
                  <a:schemeClr val="tx1"/>
                </a:solidFill>
                <a:latin typeface="Times New Roman" panose="02020603050405020304" pitchFamily="18" charset="0"/>
                <a:cs typeface="Times New Roman" panose="02020603050405020304" pitchFamily="18" charset="0"/>
              </a:rPr>
              <a:t> pretende dar espacio a temas de interés para los jóvenes, en cuanto a tecnología, diseño y cultura, pero al mismo tiempo abordar noticias internacionales, nacionales, del estado y la localidad, alentando a los jóvenes de Apizaco a estar informados.</a:t>
            </a:r>
          </a:p>
          <a:p>
            <a:endParaRPr lang="es-MX" dirty="0"/>
          </a:p>
        </p:txBody>
      </p:sp>
    </p:spTree>
    <p:extLst>
      <p:ext uri="{BB962C8B-B14F-4D97-AF65-F5344CB8AC3E}">
        <p14:creationId xmlns:p14="http://schemas.microsoft.com/office/powerpoint/2010/main" val="332522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77670840"/>
              </p:ext>
            </p:extLst>
          </p:nvPr>
        </p:nvGraphicFramePr>
        <p:xfrm>
          <a:off x="467421" y="508543"/>
          <a:ext cx="10635184" cy="6161250"/>
        </p:xfrm>
        <a:graphic>
          <a:graphicData uri="http://schemas.openxmlformats.org/drawingml/2006/table">
            <a:tbl>
              <a:tblPr firstRow="1" firstCol="1" bandRow="1">
                <a:tableStyleId>{5C22544A-7EE6-4342-B048-85BDC9FD1C3A}</a:tableStyleId>
              </a:tblPr>
              <a:tblGrid>
                <a:gridCol w="5317592">
                  <a:extLst>
                    <a:ext uri="{9D8B030D-6E8A-4147-A177-3AD203B41FA5}">
                      <a16:colId xmlns:a16="http://schemas.microsoft.com/office/drawing/2014/main" val="4174496090"/>
                    </a:ext>
                  </a:extLst>
                </a:gridCol>
                <a:gridCol w="5317592">
                  <a:extLst>
                    <a:ext uri="{9D8B030D-6E8A-4147-A177-3AD203B41FA5}">
                      <a16:colId xmlns:a16="http://schemas.microsoft.com/office/drawing/2014/main" val="1168866654"/>
                    </a:ext>
                  </a:extLst>
                </a:gridCol>
              </a:tblGrid>
              <a:tr h="252419">
                <a:tc>
                  <a:txBody>
                    <a:bodyPr/>
                    <a:lstStyle/>
                    <a:p>
                      <a:pPr algn="just">
                        <a:lnSpc>
                          <a:spcPct val="150000"/>
                        </a:lnSpc>
                        <a:spcAft>
                          <a:spcPts val="0"/>
                        </a:spcAft>
                      </a:pPr>
                      <a:r>
                        <a:rPr lang="es-MX" sz="1100">
                          <a:effectLst/>
                          <a:latin typeface="Times New Roman" panose="02020603050405020304" pitchFamily="18" charset="0"/>
                          <a:cs typeface="Times New Roman" panose="02020603050405020304" pitchFamily="18" charset="0"/>
                        </a:rPr>
                        <a:t>Medio de comunicación </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tc>
                  <a:txBody>
                    <a:bodyPr/>
                    <a:lstStyle/>
                    <a:p>
                      <a:pPr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Oferta actual </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extLst>
                  <a:ext uri="{0D108BD9-81ED-4DB2-BD59-A6C34878D82A}">
                    <a16:rowId xmlns:a16="http://schemas.microsoft.com/office/drawing/2014/main" val="4277633370"/>
                  </a:ext>
                </a:extLst>
              </a:tr>
              <a:tr h="1693079">
                <a:tc>
                  <a:txBody>
                    <a:bodyPr/>
                    <a:lstStyle/>
                    <a:p>
                      <a:pPr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 </a:t>
                      </a:r>
                    </a:p>
                    <a:p>
                      <a:pPr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 </a:t>
                      </a:r>
                    </a:p>
                    <a:p>
                      <a:pPr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E-consulta Tlaxcala/ Periódico digital</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Director General: Martín Ruiz Rodríguez</a:t>
                      </a:r>
                    </a:p>
                    <a:p>
                      <a:pPr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tc>
                  <a:txBody>
                    <a:bodyPr/>
                    <a:lstStyle/>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Este portal cuenta con una sección dedicada a municipios, entre ellos Apizaco.</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Las notas que se difunden abarcan temas importantes para la comunidad:</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 </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Acciones del gobierno </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Seguridad </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Eventos sociales </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Ciudadanía- Fundaciones - ONGS.</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Encuestas </a:t>
                      </a:r>
                    </a:p>
                    <a:p>
                      <a:pPr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extLst>
                  <a:ext uri="{0D108BD9-81ED-4DB2-BD59-A6C34878D82A}">
                    <a16:rowId xmlns:a16="http://schemas.microsoft.com/office/drawing/2014/main" val="1259256839"/>
                  </a:ext>
                </a:extLst>
              </a:tr>
              <a:tr h="2342591">
                <a:tc>
                  <a:txBody>
                    <a:bodyPr/>
                    <a:lstStyle/>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Apizaco y sus alrededores / Facebook </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Apizaco de mis amores/</a:t>
                      </a:r>
                      <a:r>
                        <a:rPr lang="es-MX" sz="1100" dirty="0" err="1">
                          <a:effectLst/>
                          <a:latin typeface="Times New Roman" panose="02020603050405020304" pitchFamily="18" charset="0"/>
                          <a:cs typeface="Times New Roman" panose="02020603050405020304" pitchFamily="18" charset="0"/>
                        </a:rPr>
                        <a:t>Wordpress</a:t>
                      </a:r>
                      <a:endParaRPr lang="es-MX"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tc>
                  <a:txBody>
                    <a:bodyPr/>
                    <a:lstStyle/>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Esta página de noticias surge en una red social, la dinámica que genera Facebook, permite a quienes acceden a las notas, comentar sobre ellas, y mantener contacto instantáneo con quien maneja la página, además involucra un poco el periodismo ciudadano.</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 Sin embargo, es indispensable considerar que se carece de información y estructura en algunas notas y en el blog de la página. Temas en las noticias principales:</a:t>
                      </a:r>
                    </a:p>
                    <a:p>
                      <a:pPr marL="342900" lvl="0" indent="-342900" algn="just">
                        <a:lnSpc>
                          <a:spcPct val="150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Seguridad </a:t>
                      </a:r>
                    </a:p>
                    <a:p>
                      <a:pPr marL="342900" lvl="0" indent="-342900" algn="just">
                        <a:lnSpc>
                          <a:spcPct val="150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Denuncia ciudadana (Servicio a la comunidad: búsqueda de personas desaparecidos, denuncias sanitarias, de infraestructura publica, etcétera)  </a:t>
                      </a:r>
                    </a:p>
                    <a:p>
                      <a:pPr marL="342900" lvl="0" indent="-342900" algn="just">
                        <a:lnSpc>
                          <a:spcPct val="150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Entretenimiento: videos graciosos, memes.</a:t>
                      </a:r>
                    </a:p>
                    <a:p>
                      <a:pPr marL="228600"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extLst>
                  <a:ext uri="{0D108BD9-81ED-4DB2-BD59-A6C34878D82A}">
                    <a16:rowId xmlns:a16="http://schemas.microsoft.com/office/drawing/2014/main" val="2331833860"/>
                  </a:ext>
                </a:extLst>
              </a:tr>
              <a:tr h="252419">
                <a:tc>
                  <a:txBody>
                    <a:bodyPr/>
                    <a:lstStyle/>
                    <a:p>
                      <a:pPr algn="just">
                        <a:lnSpc>
                          <a:spcPct val="150000"/>
                        </a:lnSpc>
                        <a:spcAft>
                          <a:spcPts val="0"/>
                        </a:spcAft>
                      </a:pPr>
                      <a:r>
                        <a:rPr lang="es-MX" sz="1100">
                          <a:effectLst/>
                          <a:latin typeface="Times New Roman" panose="02020603050405020304" pitchFamily="18" charset="0"/>
                          <a:cs typeface="Times New Roman" panose="02020603050405020304" pitchFamily="18" charset="0"/>
                        </a:rPr>
                        <a:t>Medio de comunicación </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tc>
                  <a:txBody>
                    <a:bodyPr/>
                    <a:lstStyle/>
                    <a:p>
                      <a:pPr algn="just">
                        <a:lnSpc>
                          <a:spcPct val="150000"/>
                        </a:lnSpc>
                        <a:spcAft>
                          <a:spcPts val="0"/>
                        </a:spcAft>
                      </a:pPr>
                      <a:r>
                        <a:rPr lang="es-MX" sz="1100">
                          <a:effectLst/>
                          <a:latin typeface="Times New Roman" panose="02020603050405020304" pitchFamily="18" charset="0"/>
                          <a:cs typeface="Times New Roman" panose="02020603050405020304" pitchFamily="18" charset="0"/>
                        </a:rPr>
                        <a:t>Oferta actual </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extLst>
                  <a:ext uri="{0D108BD9-81ED-4DB2-BD59-A6C34878D82A}">
                    <a16:rowId xmlns:a16="http://schemas.microsoft.com/office/drawing/2014/main" val="1256490861"/>
                  </a:ext>
                </a:extLst>
              </a:tr>
              <a:tr h="1620742">
                <a:tc>
                  <a:txBody>
                    <a:bodyPr/>
                    <a:lstStyle/>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Cuarto de Guerra Apizaco /Portal de noticias </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Director general:  Lic. Víctor Hernández Tamayo </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Directora en el portar Cuarto de guerra Apizaco: Lic. </a:t>
                      </a:r>
                      <a:r>
                        <a:rPr lang="es-MX" sz="1100" dirty="0" err="1">
                          <a:effectLst/>
                          <a:latin typeface="Times New Roman" panose="02020603050405020304" pitchFamily="18" charset="0"/>
                          <a:cs typeface="Times New Roman" panose="02020603050405020304" pitchFamily="18" charset="0"/>
                        </a:rPr>
                        <a:t>Nayeli</a:t>
                      </a:r>
                      <a:r>
                        <a:rPr lang="es-MX" sz="1100" dirty="0">
                          <a:effectLst/>
                          <a:latin typeface="Times New Roman" panose="02020603050405020304" pitchFamily="18" charset="0"/>
                          <a:cs typeface="Times New Roman" panose="02020603050405020304" pitchFamily="18" charset="0"/>
                        </a:rPr>
                        <a:t> Romero Pérez</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 </a:t>
                      </a:r>
                    </a:p>
                    <a:p>
                      <a:pPr algn="just">
                        <a:lnSpc>
                          <a:spcPct val="150000"/>
                        </a:lnSpc>
                        <a:spcAft>
                          <a:spcPts val="0"/>
                        </a:spcAft>
                      </a:pPr>
                      <a:r>
                        <a:rPr lang="es-MX" sz="11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tc>
                  <a:txBody>
                    <a:bodyPr/>
                    <a:lstStyle/>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El portal Cuarto de Guerra se enfoca en dos municipios </a:t>
                      </a:r>
                      <a:r>
                        <a:rPr lang="es-MX" sz="1100" dirty="0" err="1">
                          <a:effectLst/>
                          <a:latin typeface="Times New Roman" panose="02020603050405020304" pitchFamily="18" charset="0"/>
                          <a:cs typeface="Times New Roman" panose="02020603050405020304" pitchFamily="18" charset="0"/>
                        </a:rPr>
                        <a:t>Chiautempan</a:t>
                      </a:r>
                      <a:r>
                        <a:rPr lang="es-MX" sz="1100" dirty="0">
                          <a:effectLst/>
                          <a:latin typeface="Times New Roman" panose="02020603050405020304" pitchFamily="18" charset="0"/>
                          <a:cs typeface="Times New Roman" panose="02020603050405020304" pitchFamily="18" charset="0"/>
                        </a:rPr>
                        <a:t> y Apizaco, centrándose en el análisis de la información, el uso de imágenes y otros elementos multimedia como videos, forman parte de la estructura y diseño.</a:t>
                      </a:r>
                    </a:p>
                    <a:p>
                      <a:pPr algn="just">
                        <a:lnSpc>
                          <a:spcPct val="107000"/>
                        </a:lnSpc>
                        <a:spcAft>
                          <a:spcPts val="0"/>
                        </a:spcAft>
                      </a:pPr>
                      <a:r>
                        <a:rPr lang="es-MX" sz="1100" dirty="0">
                          <a:effectLst/>
                          <a:latin typeface="Times New Roman" panose="02020603050405020304" pitchFamily="18" charset="0"/>
                          <a:cs typeface="Times New Roman" panose="02020603050405020304" pitchFamily="18" charset="0"/>
                        </a:rPr>
                        <a:t>Se distinguen secciones como </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Ciudad, estado, nacional, internacional, política, dinero, justicia y columnistas </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Minuto a minuto    </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Video del día </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Obras públicas- Gobierno / Municipio</a:t>
                      </a: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1100" dirty="0">
                          <a:effectLst/>
                          <a:latin typeface="Times New Roman" panose="02020603050405020304" pitchFamily="18" charset="0"/>
                          <a:cs typeface="Times New Roman" panose="02020603050405020304" pitchFamily="18" charset="0"/>
                        </a:rPr>
                        <a:t>Emprendimiento de habitantes</a:t>
                      </a:r>
                      <a:endParaRPr lang="es-MX"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242" marR="39242" marT="0" marB="0"/>
                </a:tc>
                <a:extLst>
                  <a:ext uri="{0D108BD9-81ED-4DB2-BD59-A6C34878D82A}">
                    <a16:rowId xmlns:a16="http://schemas.microsoft.com/office/drawing/2014/main" val="2426467684"/>
                  </a:ext>
                </a:extLst>
              </a:tr>
            </a:tbl>
          </a:graphicData>
        </a:graphic>
      </p:graphicFrame>
      <p:sp>
        <p:nvSpPr>
          <p:cNvPr id="3" name="Rectángulo 2"/>
          <p:cNvSpPr/>
          <p:nvPr/>
        </p:nvSpPr>
        <p:spPr>
          <a:xfrm>
            <a:off x="467420" y="0"/>
            <a:ext cx="7762179" cy="463397"/>
          </a:xfrm>
          <a:prstGeom prst="rect">
            <a:avLst/>
          </a:prstGeom>
        </p:spPr>
        <p:txBody>
          <a:bodyPr wrap="square">
            <a:spAutoFit/>
          </a:bodyPr>
          <a:lstStyle/>
          <a:p>
            <a:pPr algn="just">
              <a:lnSpc>
                <a:spcPct val="150000"/>
              </a:lnSpc>
              <a:spcAft>
                <a:spcPts val="800"/>
              </a:spcAft>
            </a:pPr>
            <a:r>
              <a:rPr lang="es-MX"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Medios de comunicación digitales en el municipio de Apizaco, Tlaxcala.</a:t>
            </a:r>
            <a:endParaRPr lang="es-MX"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28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785" y="182880"/>
            <a:ext cx="8829765" cy="828289"/>
          </a:xfrm>
        </p:spPr>
        <p:txBody>
          <a:bodyPr>
            <a:noAutofit/>
          </a:bodyPr>
          <a:lstStyle/>
          <a:p>
            <a:pPr algn="l"/>
            <a:r>
              <a:rPr lang="es-MX" sz="2800" b="1" dirty="0">
                <a:latin typeface="Trajan Pro" panose="02020502050506020301" pitchFamily="18" charset="0"/>
              </a:rPr>
              <a:t>Etapas de creación para el sitio web </a:t>
            </a:r>
            <a:br>
              <a:rPr lang="es-MX" sz="2800" b="1" dirty="0">
                <a:latin typeface="Trajan Pro" panose="02020502050506020301" pitchFamily="18" charset="0"/>
              </a:rPr>
            </a:br>
            <a:r>
              <a:rPr lang="es-MX" sz="2800" b="1" i="1" dirty="0">
                <a:latin typeface="Trajan Pro" panose="02020502050506020301" pitchFamily="18" charset="0"/>
              </a:rPr>
              <a:t>De Par En Par </a:t>
            </a:r>
            <a:br>
              <a:rPr lang="es-MX" sz="2800" dirty="0"/>
            </a:br>
            <a:endParaRPr lang="es-MX" sz="2800" dirty="0"/>
          </a:p>
        </p:txBody>
      </p:sp>
      <p:sp>
        <p:nvSpPr>
          <p:cNvPr id="5" name="Marcador de contenido 4"/>
          <p:cNvSpPr>
            <a:spLocks noGrp="1"/>
          </p:cNvSpPr>
          <p:nvPr>
            <p:ph idx="1"/>
          </p:nvPr>
        </p:nvSpPr>
        <p:spPr>
          <a:xfrm>
            <a:off x="503184" y="1606845"/>
            <a:ext cx="8944968" cy="4110962"/>
          </a:xfrm>
        </p:spPr>
        <p:txBody>
          <a:bodyPr>
            <a:normAutofit fontScale="25000" lnSpcReduction="20000"/>
          </a:bodyPr>
          <a:lstStyle/>
          <a:p>
            <a:pPr algn="just"/>
            <a:r>
              <a:rPr lang="es-MX" sz="7200" b="1" dirty="0">
                <a:solidFill>
                  <a:schemeClr val="tx1"/>
                </a:solidFill>
                <a:latin typeface="Times New Roman" panose="02020603050405020304" pitchFamily="18" charset="0"/>
                <a:cs typeface="Times New Roman" panose="02020603050405020304" pitchFamily="18" charset="0"/>
              </a:rPr>
              <a:t>Concepto</a:t>
            </a:r>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La imagen que pretende proyectar </a:t>
            </a:r>
            <a:r>
              <a:rPr lang="es-MX" sz="7200" b="1" i="1" dirty="0">
                <a:solidFill>
                  <a:schemeClr val="tx1"/>
                </a:solidFill>
                <a:latin typeface="Trajan Pro" panose="02020502050506020301" pitchFamily="18" charset="0"/>
                <a:cs typeface="Times New Roman" panose="02020603050405020304" pitchFamily="18" charset="0"/>
              </a:rPr>
              <a:t>De Par En Par</a:t>
            </a:r>
            <a:r>
              <a:rPr lang="es-MX" sz="7200" dirty="0">
                <a:solidFill>
                  <a:schemeClr val="tx1"/>
                </a:solidFill>
                <a:latin typeface="Times New Roman" panose="02020603050405020304" pitchFamily="18" charset="0"/>
                <a:cs typeface="Times New Roman" panose="02020603050405020304" pitchFamily="18" charset="0"/>
              </a:rPr>
              <a:t>, se basa en la creación de un sitio web de noticias, novedosas, interesantes y relevantes para los jóvenes del municipio de Apizaco, Tlaxcala. En el que se tenga la oportunidad de acceder e informarse de una forma práctica y precisa sobre lo que acontece en el entorno que les rodea. </a:t>
            </a: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A través del sitio, se crearán espacios para la difusión de noticias sobre temas que principalmente atraen a los jóvenes, entre los que se encuentran: entretenimiento, cultura diseño, ciencia, tecnología y salud. Estos temas se determinaron mediante entrevistas que se realizaron de forma previa a jóvenes que habitan en el municipio. </a:t>
            </a: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 “</a:t>
            </a:r>
            <a:r>
              <a:rPr lang="es-MX" sz="7200" i="1" dirty="0">
                <a:solidFill>
                  <a:schemeClr val="tx1"/>
                </a:solidFill>
                <a:latin typeface="Times New Roman" panose="02020603050405020304" pitchFamily="18" charset="0"/>
                <a:cs typeface="Times New Roman" panose="02020603050405020304" pitchFamily="18" charset="0"/>
              </a:rPr>
              <a:t>Seguridad, igualdad, relacionados con la salud y el entretenimiento.” </a:t>
            </a:r>
            <a:r>
              <a:rPr lang="es-MX" sz="7200" dirty="0">
                <a:solidFill>
                  <a:schemeClr val="tx1"/>
                </a:solidFill>
                <a:latin typeface="Times New Roman" panose="02020603050405020304" pitchFamily="18" charset="0"/>
                <a:cs typeface="Times New Roman" panose="02020603050405020304" pitchFamily="18" charset="0"/>
              </a:rPr>
              <a:t>Consuelo P.</a:t>
            </a:r>
            <a:r>
              <a:rPr lang="es-MX" sz="7200" i="1" dirty="0">
                <a:solidFill>
                  <a:schemeClr val="tx1"/>
                </a:solidFill>
                <a:latin typeface="Times New Roman" panose="02020603050405020304" pitchFamily="18" charset="0"/>
                <a:cs typeface="Times New Roman" panose="02020603050405020304" pitchFamily="18" charset="0"/>
              </a:rPr>
              <a:t> </a:t>
            </a:r>
            <a:endParaRPr lang="es-MX" sz="7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sz="7200" i="1" dirty="0">
                <a:solidFill>
                  <a:schemeClr val="tx1"/>
                </a:solidFill>
                <a:latin typeface="Times New Roman" panose="02020603050405020304" pitchFamily="18" charset="0"/>
                <a:cs typeface="Times New Roman" panose="02020603050405020304" pitchFamily="18" charset="0"/>
              </a:rPr>
              <a:t>“Seguridad, Cultura, transparencia, relacionadas con ciencias ambientales” </a:t>
            </a:r>
            <a:r>
              <a:rPr lang="es-MX" sz="7200" dirty="0">
                <a:solidFill>
                  <a:schemeClr val="tx1"/>
                </a:solidFill>
                <a:latin typeface="Times New Roman" panose="02020603050405020304" pitchFamily="18" charset="0"/>
                <a:cs typeface="Times New Roman" panose="02020603050405020304" pitchFamily="18" charset="0"/>
              </a:rPr>
              <a:t>Carolina H.</a:t>
            </a:r>
          </a:p>
          <a:p>
            <a:pPr marL="0" indent="0" algn="just">
              <a:buNone/>
            </a:pPr>
            <a:r>
              <a:rPr lang="es-MX" sz="7200" i="1" dirty="0">
                <a:solidFill>
                  <a:schemeClr val="tx1"/>
                </a:solidFill>
                <a:latin typeface="Times New Roman" panose="02020603050405020304" pitchFamily="18" charset="0"/>
                <a:cs typeface="Times New Roman" panose="02020603050405020304" pitchFamily="18" charset="0"/>
              </a:rPr>
              <a:t>“Lugares para visitar, culturales de seguridad” </a:t>
            </a:r>
            <a:r>
              <a:rPr lang="es-MX" sz="7200" dirty="0">
                <a:solidFill>
                  <a:schemeClr val="tx1"/>
                </a:solidFill>
                <a:latin typeface="Times New Roman" panose="02020603050405020304" pitchFamily="18" charset="0"/>
                <a:cs typeface="Times New Roman" panose="02020603050405020304" pitchFamily="18" charset="0"/>
              </a:rPr>
              <a:t>Alan M.</a:t>
            </a:r>
          </a:p>
          <a:p>
            <a:pPr marL="0" indent="0" algn="just">
              <a:buNone/>
            </a:pPr>
            <a:r>
              <a:rPr lang="es-MX" sz="7200" dirty="0">
                <a:solidFill>
                  <a:schemeClr val="tx1"/>
                </a:solidFill>
                <a:latin typeface="Times New Roman" panose="02020603050405020304" pitchFamily="18" charset="0"/>
                <a:cs typeface="Times New Roman" panose="02020603050405020304" pitchFamily="18" charset="0"/>
              </a:rPr>
              <a:t>Mediante un enfoque práctico y haciendo uso de herramientas multimedia que permitan una mejor comprensión de la información, </a:t>
            </a:r>
            <a:r>
              <a:rPr lang="es-MX" sz="7200" b="1" i="1" dirty="0">
                <a:solidFill>
                  <a:schemeClr val="tx1"/>
                </a:solidFill>
                <a:latin typeface="Trajan Pro" panose="02020502050506020301" pitchFamily="18" charset="0"/>
                <a:cs typeface="Times New Roman" panose="02020603050405020304" pitchFamily="18" charset="0"/>
              </a:rPr>
              <a:t>De Par En Par </a:t>
            </a:r>
            <a:r>
              <a:rPr lang="es-MX" sz="7200" dirty="0">
                <a:solidFill>
                  <a:schemeClr val="tx1"/>
                </a:solidFill>
                <a:latin typeface="Times New Roman" panose="02020603050405020304" pitchFamily="18" charset="0"/>
                <a:cs typeface="Times New Roman" panose="02020603050405020304" pitchFamily="18" charset="0"/>
              </a:rPr>
              <a:t>busca que los jóvenes tengan interés en estar informados.</a:t>
            </a:r>
          </a:p>
          <a:p>
            <a:endParaRPr lang="es-MX" dirty="0"/>
          </a:p>
        </p:txBody>
      </p:sp>
    </p:spTree>
    <p:extLst>
      <p:ext uri="{BB962C8B-B14F-4D97-AF65-F5344CB8AC3E}">
        <p14:creationId xmlns:p14="http://schemas.microsoft.com/office/powerpoint/2010/main" val="283817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latin typeface="Trajan Pro" panose="02020502050506020301" pitchFamily="18" charset="0"/>
              </a:rPr>
              <a:t>Target</a:t>
            </a:r>
          </a:p>
        </p:txBody>
      </p:sp>
      <p:sp>
        <p:nvSpPr>
          <p:cNvPr id="3" name="Marcador de contenido 2"/>
          <p:cNvSpPr>
            <a:spLocks noGrp="1"/>
          </p:cNvSpPr>
          <p:nvPr>
            <p:ph idx="1"/>
          </p:nvPr>
        </p:nvSpPr>
        <p:spPr>
          <a:xfrm>
            <a:off x="677334" y="2160589"/>
            <a:ext cx="3229648" cy="3589047"/>
          </a:xfrm>
        </p:spPr>
        <p:txBody>
          <a:bodyPr>
            <a:normAutofit/>
          </a:bodyPr>
          <a:lstStyle/>
          <a:p>
            <a:r>
              <a:rPr lang="es-MX" dirty="0">
                <a:solidFill>
                  <a:schemeClr val="tx1"/>
                </a:solidFill>
                <a:latin typeface="Times New Roman" panose="02020603050405020304" pitchFamily="18" charset="0"/>
                <a:cs typeface="Times New Roman" panose="02020603050405020304" pitchFamily="18" charset="0"/>
              </a:rPr>
              <a:t>Hombres y Mujeres</a:t>
            </a:r>
          </a:p>
          <a:p>
            <a:r>
              <a:rPr lang="es-MX" dirty="0">
                <a:solidFill>
                  <a:schemeClr val="tx1"/>
                </a:solidFill>
                <a:latin typeface="Times New Roman" panose="02020603050405020304" pitchFamily="18" charset="0"/>
                <a:cs typeface="Times New Roman" panose="02020603050405020304" pitchFamily="18" charset="0"/>
              </a:rPr>
              <a:t>Edad: 18-25 años</a:t>
            </a:r>
          </a:p>
          <a:p>
            <a:r>
              <a:rPr lang="es-MX" dirty="0">
                <a:solidFill>
                  <a:schemeClr val="tx1"/>
                </a:solidFill>
                <a:latin typeface="Times New Roman" panose="02020603050405020304" pitchFamily="18" charset="0"/>
                <a:cs typeface="Times New Roman" panose="02020603050405020304" pitchFamily="18" charset="0"/>
              </a:rPr>
              <a:t>Ocupación: estudiantes o recién egresados de la universidad.</a:t>
            </a:r>
          </a:p>
          <a:p>
            <a:r>
              <a:rPr lang="es-MX" dirty="0">
                <a:solidFill>
                  <a:schemeClr val="tx1"/>
                </a:solidFill>
                <a:latin typeface="Times New Roman" panose="02020603050405020304" pitchFamily="18" charset="0"/>
                <a:cs typeface="Times New Roman" panose="02020603050405020304" pitchFamily="18" charset="0"/>
              </a:rPr>
              <a:t>Habitantes del municipio de Apizaco, Tlaxcala.</a:t>
            </a:r>
          </a:p>
          <a:p>
            <a:pPr marL="0" indent="0">
              <a:buNone/>
            </a:pPr>
            <a:endParaRPr lang="es-MX" dirty="0"/>
          </a:p>
        </p:txBody>
      </p:sp>
      <p:pic>
        <p:nvPicPr>
          <p:cNvPr id="1026" name="Picture 2" descr="http://www.inafed.gob.mx/work/enciclopedia/EMM29tlaxcala/municipios/mapas/29m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880" y="2700192"/>
            <a:ext cx="3571875" cy="3381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s://image.freepik.com/iconos-gratis/sombrero-negro-de-graduacion_318-376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9689" y="456614"/>
            <a:ext cx="1473786" cy="1473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https://encrypted-tbn3.gstatic.com/images?q=tbn:ANd9GcRhaYC6gcGytkaND6TSNlpWxPfjV7o1JxXKm7Pgibd-HE-6HIW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602" y="684486"/>
            <a:ext cx="1476102" cy="1476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Resultado de imagen para pictograma estudia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324" y="684486"/>
            <a:ext cx="1250745" cy="1250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7" name="Conector recto 6"/>
          <p:cNvCxnSpPr/>
          <p:nvPr/>
        </p:nvCxnSpPr>
        <p:spPr>
          <a:xfrm>
            <a:off x="5279880" y="2160588"/>
            <a:ext cx="1785937" cy="2230291"/>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6798440" y="2081652"/>
            <a:ext cx="318906" cy="222546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Conector recto 15"/>
          <p:cNvCxnSpPr/>
          <p:nvPr/>
        </p:nvCxnSpPr>
        <p:spPr>
          <a:xfrm flipH="1">
            <a:off x="7283091" y="2061737"/>
            <a:ext cx="735087" cy="230749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4517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32" y="97321"/>
            <a:ext cx="8596668" cy="1320800"/>
          </a:xfrm>
        </p:spPr>
        <p:txBody>
          <a:bodyPr>
            <a:normAutofit/>
          </a:bodyPr>
          <a:lstStyle/>
          <a:p>
            <a:r>
              <a:rPr lang="es-MX" b="1" dirty="0">
                <a:latin typeface="Trajan Pro" panose="02020502050506020301" pitchFamily="18" charset="0"/>
              </a:rPr>
              <a:t>Diseño de secciones </a:t>
            </a:r>
            <a:br>
              <a:rPr lang="es-MX" dirty="0"/>
            </a:br>
            <a:endParaRPr lang="es-MX" dirty="0"/>
          </a:p>
        </p:txBody>
      </p:sp>
      <p:sp>
        <p:nvSpPr>
          <p:cNvPr id="3" name="Marcador de contenido 2"/>
          <p:cNvSpPr>
            <a:spLocks noGrp="1"/>
          </p:cNvSpPr>
          <p:nvPr>
            <p:ph idx="1"/>
          </p:nvPr>
        </p:nvSpPr>
        <p:spPr>
          <a:xfrm>
            <a:off x="182832" y="1504090"/>
            <a:ext cx="4431369" cy="2512442"/>
          </a:xfrm>
        </p:spPr>
        <p:txBody>
          <a:bodyPr>
            <a:normAutofit/>
          </a:bodyPr>
          <a:lstStyle/>
          <a:p>
            <a:r>
              <a:rPr lang="es-MX" dirty="0">
                <a:solidFill>
                  <a:schemeClr val="tx1"/>
                </a:solidFill>
                <a:latin typeface="Times New Roman" panose="02020603050405020304" pitchFamily="18" charset="0"/>
                <a:cs typeface="Times New Roman" panose="02020603050405020304" pitchFamily="18" charset="0"/>
              </a:rPr>
              <a:t>Las secciones se crean de acuerdo a los resultados que arrojaron entrevistas realizadas a jóvenes del municipio de Apizaco, Tlaxcala. En dichas entrevistas se obtuvieron los siguientes resultados.</a:t>
            </a:r>
            <a:br>
              <a:rPr lang="es-MX" dirty="0">
                <a:solidFill>
                  <a:schemeClr val="tx1"/>
                </a:solidFill>
                <a:latin typeface="Times New Roman" panose="02020603050405020304" pitchFamily="18" charset="0"/>
                <a:cs typeface="Times New Roman" panose="02020603050405020304" pitchFamily="18" charset="0"/>
              </a:rPr>
            </a:br>
            <a:endParaRPr lang="es-MX" dirty="0">
              <a:solidFill>
                <a:schemeClr val="tx1"/>
              </a:solidFill>
              <a:latin typeface="Times New Roman" panose="02020603050405020304" pitchFamily="18" charset="0"/>
              <a:cs typeface="Times New Roman" panose="02020603050405020304" pitchFamily="18" charset="0"/>
            </a:endParaRPr>
          </a:p>
        </p:txBody>
      </p:sp>
      <p:pic>
        <p:nvPicPr>
          <p:cNvPr id="4" name="Imagen 3" descr="C:\Users\Veronica\Downloads\untitled-infographic-conflict-copy.jpeg"/>
          <p:cNvPicPr/>
          <p:nvPr/>
        </p:nvPicPr>
        <p:blipFill>
          <a:blip r:embed="rId2">
            <a:extLst>
              <a:ext uri="{28A0092B-C50C-407E-A947-70E740481C1C}">
                <a14:useLocalDpi xmlns:a14="http://schemas.microsoft.com/office/drawing/2010/main" val="0"/>
              </a:ext>
            </a:extLst>
          </a:blip>
          <a:srcRect/>
          <a:stretch>
            <a:fillRect/>
          </a:stretch>
        </p:blipFill>
        <p:spPr bwMode="auto">
          <a:xfrm>
            <a:off x="5791199" y="0"/>
            <a:ext cx="5209309" cy="6858000"/>
          </a:xfrm>
          <a:prstGeom prst="rect">
            <a:avLst/>
          </a:prstGeom>
          <a:noFill/>
          <a:ln>
            <a:noFill/>
          </a:ln>
        </p:spPr>
      </p:pic>
    </p:spTree>
    <p:extLst>
      <p:ext uri="{BB962C8B-B14F-4D97-AF65-F5344CB8AC3E}">
        <p14:creationId xmlns:p14="http://schemas.microsoft.com/office/powerpoint/2010/main" val="138799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8951575" cy="1080655"/>
          </a:xfrm>
        </p:spPr>
        <p:txBody>
          <a:bodyPr>
            <a:noAutofit/>
          </a:bodyPr>
          <a:lstStyle/>
          <a:p>
            <a:r>
              <a:rPr lang="es-MX" sz="2000" dirty="0">
                <a:latin typeface="Trajan Pro" panose="02020502050506020301" pitchFamily="18" charset="0"/>
              </a:rPr>
              <a:t>Con base en los resultados de las entrevistas y objetivos del sitio </a:t>
            </a:r>
            <a:r>
              <a:rPr lang="es-MX" sz="2000" i="1" dirty="0">
                <a:latin typeface="Trajan Pro" panose="02020502050506020301" pitchFamily="18" charset="0"/>
              </a:rPr>
              <a:t>De Par En Par</a:t>
            </a:r>
            <a:r>
              <a:rPr lang="es-MX" sz="2000" dirty="0">
                <a:latin typeface="Trajan Pro" panose="02020502050506020301" pitchFamily="18" charset="0"/>
              </a:rPr>
              <a:t>, se establecieron las secciones siguientes secciones:</a:t>
            </a:r>
          </a:p>
        </p:txBody>
      </p:sp>
      <p:sp>
        <p:nvSpPr>
          <p:cNvPr id="3" name="Marcador de contenido 2"/>
          <p:cNvSpPr>
            <a:spLocks noGrp="1"/>
          </p:cNvSpPr>
          <p:nvPr>
            <p:ph idx="1"/>
          </p:nvPr>
        </p:nvSpPr>
        <p:spPr>
          <a:xfrm>
            <a:off x="854786" y="2563997"/>
            <a:ext cx="8596668" cy="3880773"/>
          </a:xfrm>
        </p:spPr>
        <p:txBody>
          <a:bodyPr>
            <a:normAutofit/>
          </a:bodyPr>
          <a:lstStyle/>
          <a:p>
            <a:r>
              <a:rPr lang="es-MX" b="1" dirty="0">
                <a:solidFill>
                  <a:schemeClr val="tx1"/>
                </a:solidFill>
                <a:latin typeface="Times New Roman" panose="02020603050405020304" pitchFamily="18" charset="0"/>
                <a:cs typeface="Times New Roman" panose="02020603050405020304" pitchFamily="18" charset="0"/>
              </a:rPr>
              <a:t>Nación y Mundo </a:t>
            </a:r>
          </a:p>
          <a:p>
            <a:pPr marL="0" indent="0">
              <a:buNone/>
            </a:pPr>
            <a:endParaRPr lang="es-MX"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MX" dirty="0">
                <a:solidFill>
                  <a:schemeClr val="tx1"/>
                </a:solidFill>
                <a:latin typeface="Times New Roman" panose="02020603050405020304" pitchFamily="18" charset="0"/>
                <a:cs typeface="Times New Roman" panose="02020603050405020304" pitchFamily="18" charset="0"/>
              </a:rPr>
              <a:t>La sección abordará los acontecimientos más relevantes en el país y en el mundo. Pues así se alentará a los jóvenes a estar informados. </a:t>
            </a:r>
          </a:p>
          <a:p>
            <a:pPr marL="0" indent="0" algn="just">
              <a:buNone/>
            </a:pPr>
            <a:r>
              <a:rPr lang="es-MX" dirty="0">
                <a:solidFill>
                  <a:schemeClr val="tx1"/>
                </a:solidFill>
                <a:latin typeface="Times New Roman" panose="02020603050405020304" pitchFamily="18" charset="0"/>
                <a:cs typeface="Times New Roman" panose="02020603050405020304" pitchFamily="18" charset="0"/>
              </a:rPr>
              <a:t>Las fuentes de donde se retomará la información, serán medios importantes a nivel nacional e internacional, tras un monitoreo de noticias en portales como: </a:t>
            </a:r>
            <a:r>
              <a:rPr lang="es-MX" i="1" dirty="0">
                <a:solidFill>
                  <a:schemeClr val="tx1"/>
                </a:solidFill>
                <a:latin typeface="Times New Roman" panose="02020603050405020304" pitchFamily="18" charset="0"/>
                <a:cs typeface="Times New Roman" panose="02020603050405020304" pitchFamily="18" charset="0"/>
              </a:rPr>
              <a:t>Aristegui Noticias</a:t>
            </a:r>
            <a:r>
              <a:rPr lang="es-MX" dirty="0">
                <a:solidFill>
                  <a:schemeClr val="tx1"/>
                </a:solidFill>
                <a:latin typeface="Times New Roman" panose="02020603050405020304" pitchFamily="18" charset="0"/>
                <a:cs typeface="Times New Roman" panose="02020603050405020304" pitchFamily="18" charset="0"/>
              </a:rPr>
              <a:t>, </a:t>
            </a:r>
            <a:r>
              <a:rPr lang="es-MX" i="1" dirty="0">
                <a:solidFill>
                  <a:schemeClr val="tx1"/>
                </a:solidFill>
                <a:latin typeface="Times New Roman" panose="02020603050405020304" pitchFamily="18" charset="0"/>
                <a:cs typeface="Times New Roman" panose="02020603050405020304" pitchFamily="18" charset="0"/>
              </a:rPr>
              <a:t>El País</a:t>
            </a:r>
            <a:r>
              <a:rPr lang="es-MX" dirty="0">
                <a:solidFill>
                  <a:schemeClr val="tx1"/>
                </a:solidFill>
                <a:latin typeface="Times New Roman" panose="02020603050405020304" pitchFamily="18" charset="0"/>
                <a:cs typeface="Times New Roman" panose="02020603050405020304" pitchFamily="18" charset="0"/>
              </a:rPr>
              <a:t>, </a:t>
            </a:r>
            <a:r>
              <a:rPr lang="es-MX" i="1" dirty="0">
                <a:solidFill>
                  <a:schemeClr val="tx1"/>
                </a:solidFill>
                <a:latin typeface="Times New Roman" panose="02020603050405020304" pitchFamily="18" charset="0"/>
                <a:cs typeface="Times New Roman" panose="02020603050405020304" pitchFamily="18" charset="0"/>
              </a:rPr>
              <a:t>Animal Político</a:t>
            </a:r>
            <a:r>
              <a:rPr lang="es-MX" dirty="0">
                <a:solidFill>
                  <a:schemeClr val="tx1"/>
                </a:solidFill>
                <a:latin typeface="Times New Roman" panose="02020603050405020304" pitchFamily="18" charset="0"/>
                <a:cs typeface="Times New Roman" panose="02020603050405020304" pitchFamily="18" charset="0"/>
              </a:rPr>
              <a:t>,</a:t>
            </a:r>
            <a:r>
              <a:rPr lang="es-MX" i="1" dirty="0">
                <a:solidFill>
                  <a:schemeClr val="tx1"/>
                </a:solidFill>
                <a:latin typeface="Times New Roman" panose="02020603050405020304" pitchFamily="18" charset="0"/>
                <a:cs typeface="Times New Roman" panose="02020603050405020304" pitchFamily="18" charset="0"/>
              </a:rPr>
              <a:t> CNN. </a:t>
            </a:r>
            <a:r>
              <a:rPr lang="es-MX" dirty="0">
                <a:solidFill>
                  <a:schemeClr val="tx1"/>
                </a:solidFill>
                <a:latin typeface="Times New Roman" panose="02020603050405020304" pitchFamily="18" charset="0"/>
                <a:cs typeface="Times New Roman" panose="02020603050405020304" pitchFamily="18" charset="0"/>
              </a:rPr>
              <a:t>También se consideran periódicos como </a:t>
            </a:r>
            <a:r>
              <a:rPr lang="es-MX" i="1" dirty="0">
                <a:solidFill>
                  <a:schemeClr val="tx1"/>
                </a:solidFill>
                <a:latin typeface="Times New Roman" panose="02020603050405020304" pitchFamily="18" charset="0"/>
                <a:cs typeface="Times New Roman" panose="02020603050405020304" pitchFamily="18" charset="0"/>
              </a:rPr>
              <a:t>El Universal, Reforma, La Jornada de Oriente, El Economista</a:t>
            </a:r>
            <a:r>
              <a:rPr lang="es-MX" dirty="0">
                <a:solidFill>
                  <a:schemeClr val="tx1"/>
                </a:solidFill>
                <a:latin typeface="Times New Roman" panose="02020603050405020304" pitchFamily="18" charset="0"/>
                <a:cs typeface="Times New Roman" panose="02020603050405020304" pitchFamily="18" charset="0"/>
              </a:rPr>
              <a:t> y cualquier otro medio que aporte información de calidad.</a:t>
            </a:r>
          </a:p>
          <a:p>
            <a:pPr marL="0" indent="0" algn="just">
              <a:buNone/>
            </a:pPr>
            <a:r>
              <a:rPr lang="es-MX" dirty="0">
                <a:solidFill>
                  <a:schemeClr val="tx1"/>
                </a:solidFill>
                <a:latin typeface="Times New Roman" panose="02020603050405020304" pitchFamily="18" charset="0"/>
                <a:cs typeface="Times New Roman" panose="02020603050405020304" pitchFamily="18" charset="0"/>
              </a:rPr>
              <a:t>Los contenidos que difundirán en esta sección, serán sobre política, economía, catástrofes naturales, medio ambiente, conflictos político-religiosos. </a:t>
            </a:r>
          </a:p>
          <a:p>
            <a:endParaRPr lang="es-MX" dirty="0"/>
          </a:p>
        </p:txBody>
      </p:sp>
      <p:sp>
        <p:nvSpPr>
          <p:cNvPr id="4" name="Rectángulo redondeado 3"/>
          <p:cNvSpPr/>
          <p:nvPr/>
        </p:nvSpPr>
        <p:spPr>
          <a:xfrm>
            <a:off x="854786" y="2405388"/>
            <a:ext cx="3144981" cy="651164"/>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MX"/>
          </a:p>
        </p:txBody>
      </p:sp>
    </p:spTree>
    <p:extLst>
      <p:ext uri="{BB962C8B-B14F-4D97-AF65-F5344CB8AC3E}">
        <p14:creationId xmlns:p14="http://schemas.microsoft.com/office/powerpoint/2010/main" val="931386150"/>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269</TotalTime>
  <Words>2782</Words>
  <Application>Microsoft Office PowerPoint</Application>
  <PresentationFormat>Panorámica</PresentationFormat>
  <Paragraphs>186</Paragraphs>
  <Slides>23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Symbol</vt:lpstr>
      <vt:lpstr>Times New Roman</vt:lpstr>
      <vt:lpstr>Trajan Pro</vt:lpstr>
      <vt:lpstr>Trebuchet MS</vt:lpstr>
      <vt:lpstr>Wingdings 3</vt:lpstr>
      <vt:lpstr>Faceta</vt:lpstr>
      <vt:lpstr>Presentación de PowerPoint</vt:lpstr>
      <vt:lpstr>INTRODUCCIÓN</vt:lpstr>
      <vt:lpstr>Identidad </vt:lpstr>
      <vt:lpstr>Necesidad a la que atiende mi proyecto </vt:lpstr>
      <vt:lpstr>Presentación de PowerPoint</vt:lpstr>
      <vt:lpstr>Etapas de creación para el sitio web  De Par En Par  </vt:lpstr>
      <vt:lpstr>Target</vt:lpstr>
      <vt:lpstr>Diseño de secciones  </vt:lpstr>
      <vt:lpstr>Con base en los resultados de las entrevistas y objetivos del sitio De Par En Par, se establecieron las secciones siguientes secciones:</vt:lpstr>
      <vt:lpstr>Presentación de PowerPoint</vt:lpstr>
      <vt:lpstr>Presentación de PowerPoint</vt:lpstr>
      <vt:lpstr>Mapa del sitio web </vt:lpstr>
      <vt:lpstr>  Funcionamiento del sitio web De Par En Par  </vt:lpstr>
      <vt:lpstr>Presentación de PowerPoint</vt:lpstr>
      <vt:lpstr>Presentación de PowerPoint</vt:lpstr>
      <vt:lpstr>  Plan de desarrollo  </vt:lpstr>
      <vt:lpstr>Presentación de PowerPoint</vt:lpstr>
      <vt:lpstr>  Perspectiva visual  </vt:lpstr>
      <vt:lpstr> </vt:lpstr>
      <vt:lpstr>Presentación de PowerPoint</vt:lpstr>
      <vt:lpstr>Presentación de PowerPoint</vt:lpstr>
      <vt:lpstr>¿Qué pretendo lograr con el sitio web De Par En Par? </vt:lpstr>
      <vt:lpstr>LIGA DE ACCESO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Veronica</dc:creator>
  <cp:lastModifiedBy>Veronica</cp:lastModifiedBy>
  <cp:revision>30</cp:revision>
  <dcterms:created xsi:type="dcterms:W3CDTF">2016-04-25T22:15:58Z</dcterms:created>
  <dcterms:modified xsi:type="dcterms:W3CDTF">2016-04-27T00:49:20Z</dcterms:modified>
</cp:coreProperties>
</file>