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61" r:id="rId2"/>
    <p:sldId id="362" r:id="rId3"/>
    <p:sldId id="259" r:id="rId4"/>
    <p:sldId id="365" r:id="rId5"/>
    <p:sldId id="261" r:id="rId6"/>
    <p:sldId id="262" r:id="rId7"/>
    <p:sldId id="263" r:id="rId8"/>
    <p:sldId id="264" r:id="rId9"/>
    <p:sldId id="265" r:id="rId10"/>
    <p:sldId id="267" r:id="rId11"/>
    <p:sldId id="268" r:id="rId12"/>
    <p:sldId id="269" r:id="rId13"/>
    <p:sldId id="270" r:id="rId14"/>
    <p:sldId id="357" r:id="rId15"/>
    <p:sldId id="271" r:id="rId16"/>
    <p:sldId id="363" r:id="rId17"/>
    <p:sldId id="272" r:id="rId18"/>
    <p:sldId id="273" r:id="rId19"/>
    <p:sldId id="358" r:id="rId20"/>
    <p:sldId id="274" r:id="rId21"/>
    <p:sldId id="359"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88" r:id="rId37"/>
    <p:sldId id="295" r:id="rId38"/>
    <p:sldId id="296" r:id="rId39"/>
    <p:sldId id="297" r:id="rId40"/>
    <p:sldId id="298" r:id="rId41"/>
    <p:sldId id="299" r:id="rId42"/>
    <p:sldId id="300" r:id="rId43"/>
    <p:sldId id="301" r:id="rId44"/>
    <p:sldId id="360" r:id="rId45"/>
    <p:sldId id="302" r:id="rId46"/>
    <p:sldId id="303" r:id="rId47"/>
    <p:sldId id="304" r:id="rId48"/>
    <p:sldId id="305" r:id="rId49"/>
    <p:sldId id="306" r:id="rId50"/>
    <p:sldId id="307" r:id="rId51"/>
    <p:sldId id="308" r:id="rId52"/>
    <p:sldId id="311" r:id="rId53"/>
    <p:sldId id="313" r:id="rId54"/>
    <p:sldId id="314" r:id="rId55"/>
    <p:sldId id="315" r:id="rId56"/>
    <p:sldId id="316" r:id="rId57"/>
    <p:sldId id="317" r:id="rId58"/>
    <p:sldId id="324" r:id="rId59"/>
    <p:sldId id="318" r:id="rId60"/>
    <p:sldId id="319" r:id="rId61"/>
    <p:sldId id="320" r:id="rId62"/>
    <p:sldId id="325" r:id="rId63"/>
    <p:sldId id="326" r:id="rId64"/>
    <p:sldId id="327" r:id="rId65"/>
    <p:sldId id="328" r:id="rId66"/>
    <p:sldId id="329" r:id="rId67"/>
    <p:sldId id="331" r:id="rId68"/>
    <p:sldId id="332" r:id="rId69"/>
    <p:sldId id="333" r:id="rId70"/>
    <p:sldId id="334" r:id="rId71"/>
    <p:sldId id="335" r:id="rId72"/>
    <p:sldId id="336" r:id="rId73"/>
    <p:sldId id="337" r:id="rId74"/>
    <p:sldId id="338" r:id="rId75"/>
    <p:sldId id="339" r:id="rId76"/>
    <p:sldId id="341" r:id="rId77"/>
    <p:sldId id="342" r:id="rId78"/>
    <p:sldId id="343" r:id="rId79"/>
    <p:sldId id="345" r:id="rId80"/>
    <p:sldId id="347" r:id="rId81"/>
    <p:sldId id="348" r:id="rId82"/>
    <p:sldId id="364" r:id="rId8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C59DDDD-E229-48B5-86EA-D7E1275E09CF}">
          <p14:sldIdLst>
            <p14:sldId id="361"/>
            <p14:sldId id="362"/>
            <p14:sldId id="259"/>
            <p14:sldId id="365"/>
            <p14:sldId id="261"/>
            <p14:sldId id="262"/>
            <p14:sldId id="263"/>
            <p14:sldId id="264"/>
            <p14:sldId id="265"/>
            <p14:sldId id="267"/>
            <p14:sldId id="268"/>
            <p14:sldId id="269"/>
            <p14:sldId id="270"/>
            <p14:sldId id="357"/>
            <p14:sldId id="271"/>
            <p14:sldId id="363"/>
            <p14:sldId id="272"/>
            <p14:sldId id="273"/>
            <p14:sldId id="358"/>
            <p14:sldId id="274"/>
            <p14:sldId id="359"/>
            <p14:sldId id="276"/>
            <p14:sldId id="277"/>
            <p14:sldId id="278"/>
            <p14:sldId id="279"/>
            <p14:sldId id="280"/>
            <p14:sldId id="281"/>
            <p14:sldId id="282"/>
            <p14:sldId id="283"/>
            <p14:sldId id="284"/>
            <p14:sldId id="285"/>
            <p14:sldId id="286"/>
            <p14:sldId id="287"/>
            <p14:sldId id="289"/>
            <p14:sldId id="290"/>
            <p14:sldId id="288"/>
            <p14:sldId id="295"/>
            <p14:sldId id="296"/>
            <p14:sldId id="297"/>
            <p14:sldId id="298"/>
            <p14:sldId id="299"/>
            <p14:sldId id="300"/>
            <p14:sldId id="301"/>
            <p14:sldId id="360"/>
            <p14:sldId id="302"/>
            <p14:sldId id="303"/>
            <p14:sldId id="304"/>
            <p14:sldId id="305"/>
            <p14:sldId id="306"/>
            <p14:sldId id="307"/>
            <p14:sldId id="308"/>
            <p14:sldId id="311"/>
            <p14:sldId id="313"/>
            <p14:sldId id="314"/>
            <p14:sldId id="315"/>
            <p14:sldId id="316"/>
            <p14:sldId id="317"/>
            <p14:sldId id="324"/>
            <p14:sldId id="318"/>
            <p14:sldId id="319"/>
            <p14:sldId id="320"/>
            <p14:sldId id="325"/>
            <p14:sldId id="326"/>
            <p14:sldId id="327"/>
            <p14:sldId id="328"/>
            <p14:sldId id="329"/>
            <p14:sldId id="331"/>
            <p14:sldId id="332"/>
            <p14:sldId id="333"/>
            <p14:sldId id="334"/>
            <p14:sldId id="335"/>
            <p14:sldId id="336"/>
            <p14:sldId id="337"/>
            <p14:sldId id="338"/>
            <p14:sldId id="339"/>
            <p14:sldId id="341"/>
            <p14:sldId id="342"/>
            <p14:sldId id="343"/>
            <p14:sldId id="345"/>
            <p14:sldId id="347"/>
            <p14:sldId id="348"/>
            <p14:sldId id="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28" autoAdjust="0"/>
  </p:normalViewPr>
  <p:slideViewPr>
    <p:cSldViewPr>
      <p:cViewPr>
        <p:scale>
          <a:sx n="100" d="100"/>
          <a:sy n="100" d="100"/>
        </p:scale>
        <p:origin x="-264"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ADBBE3-EC10-4B2D-8439-39C7DD465006}" type="datetimeFigureOut">
              <a:rPr lang="es-MX" smtClean="0"/>
              <a:t>09/04/2013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51BDE58-8507-43AC-9637-F7D7143BD9C0}" type="slidenum">
              <a:rPr lang="es-MX" smtClean="0"/>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ADBBE3-EC10-4B2D-8439-39C7DD465006}" type="datetimeFigureOut">
              <a:rPr lang="es-MX" smtClean="0"/>
              <a:t>09/04/2013</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51BDE58-8507-43AC-9637-F7D7143BD9C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73224" y="1744216"/>
            <a:ext cx="7787208" cy="3124944"/>
          </a:xfrm>
        </p:spPr>
        <p:txBody>
          <a:bodyPr>
            <a:normAutofit lnSpcReduction="10000"/>
          </a:bodyPr>
          <a:lstStyle/>
          <a:p>
            <a:pPr marL="0" indent="0" algn="ctr">
              <a:buNone/>
            </a:pPr>
            <a:r>
              <a:rPr lang="es-MX" sz="2000" b="1" dirty="0">
                <a:latin typeface="Arial" pitchFamily="34" charset="0"/>
                <a:cs typeface="Arial" pitchFamily="34" charset="0"/>
              </a:rPr>
              <a:t>REFLEXIONES SOBRE CINCO DÉCADAS </a:t>
            </a:r>
            <a:r>
              <a:rPr lang="es-MX" sz="2000" b="1" dirty="0" smtClean="0">
                <a:latin typeface="Arial" pitchFamily="34" charset="0"/>
                <a:cs typeface="Arial" pitchFamily="34" charset="0"/>
              </a:rPr>
              <a:t>DEDICADAS A LA INVESTIGACIÓN EDUCATIVA:</a:t>
            </a:r>
          </a:p>
          <a:p>
            <a:pPr marL="0" indent="0" algn="ctr">
              <a:buNone/>
            </a:pPr>
            <a:endParaRPr lang="es-MX" sz="2000" b="1" dirty="0">
              <a:latin typeface="Arial" pitchFamily="34" charset="0"/>
              <a:cs typeface="Arial" pitchFamily="34" charset="0"/>
            </a:endParaRPr>
          </a:p>
          <a:p>
            <a:pPr marL="0" indent="0" algn="ctr">
              <a:buNone/>
            </a:pPr>
            <a:r>
              <a:rPr lang="es-MX" sz="2000" b="1" dirty="0" smtClean="0">
                <a:latin typeface="Arial" pitchFamily="34" charset="0"/>
                <a:cs typeface="Arial" pitchFamily="34" charset="0"/>
              </a:rPr>
              <a:t>ANÁLISIS </a:t>
            </a:r>
            <a:r>
              <a:rPr lang="es-MX" sz="2000" b="1" dirty="0">
                <a:latin typeface="Arial" pitchFamily="34" charset="0"/>
                <a:cs typeface="Arial" pitchFamily="34" charset="0"/>
              </a:rPr>
              <a:t>Y </a:t>
            </a:r>
            <a:r>
              <a:rPr lang="es-MX" sz="2000" b="1" dirty="0" smtClean="0">
                <a:latin typeface="Arial" pitchFamily="34" charset="0"/>
                <a:cs typeface="Arial" pitchFamily="34" charset="0"/>
              </a:rPr>
              <a:t>PROPUESTAS QUE CONVENDRÍA REVALORAR A LA LUZ DE LA SITUACIÓN ACTUAL.</a:t>
            </a:r>
          </a:p>
          <a:p>
            <a:pPr marL="0" indent="0" algn="ctr">
              <a:buNone/>
            </a:pPr>
            <a:endParaRPr lang="es-MX" sz="2000" b="1" dirty="0" smtClean="0">
              <a:latin typeface="Arial" pitchFamily="34" charset="0"/>
              <a:cs typeface="Arial" pitchFamily="34" charset="0"/>
            </a:endParaRPr>
          </a:p>
          <a:p>
            <a:pPr marL="0" indent="0" algn="ctr">
              <a:buNone/>
            </a:pPr>
            <a:r>
              <a:rPr lang="es-MX" sz="2000" b="1" dirty="0" smtClean="0">
                <a:latin typeface="Arial" pitchFamily="34" charset="0"/>
                <a:cs typeface="Arial" pitchFamily="34" charset="0"/>
              </a:rPr>
              <a:t>Carlos Muñoz Izquierdo</a:t>
            </a:r>
          </a:p>
          <a:p>
            <a:pPr marL="0" indent="0" algn="ctr">
              <a:buNone/>
            </a:pPr>
            <a:endParaRPr lang="es-MX" sz="2200" b="1" dirty="0" smtClean="0">
              <a:latin typeface="Arial" pitchFamily="34" charset="0"/>
              <a:cs typeface="Arial" pitchFamily="34" charset="0"/>
            </a:endParaRPr>
          </a:p>
          <a:p>
            <a:pPr marL="0" indent="0" algn="ctr">
              <a:buNone/>
            </a:pPr>
            <a:r>
              <a:rPr lang="es-MX" sz="2200" b="1" dirty="0" smtClean="0">
                <a:latin typeface="Arial" pitchFamily="34" charset="0"/>
                <a:cs typeface="Arial" pitchFamily="34" charset="0"/>
              </a:rPr>
              <a:t>Puebla, </a:t>
            </a:r>
            <a:r>
              <a:rPr lang="es-MX" sz="2200" b="1" dirty="0" err="1" smtClean="0">
                <a:latin typeface="Arial" pitchFamily="34" charset="0"/>
                <a:cs typeface="Arial" pitchFamily="34" charset="0"/>
              </a:rPr>
              <a:t>Pue</a:t>
            </a:r>
            <a:r>
              <a:rPr lang="es-MX" sz="2200" b="1" dirty="0" smtClean="0">
                <a:latin typeface="Arial" pitchFamily="34" charset="0"/>
                <a:cs typeface="Arial" pitchFamily="34" charset="0"/>
              </a:rPr>
              <a:t>. 11 de abril de 2013</a:t>
            </a:r>
            <a:endParaRPr lang="es-MX" sz="2200" b="1" dirty="0">
              <a:latin typeface="Arial" pitchFamily="34" charset="0"/>
              <a:cs typeface="Arial" pitchFamily="34" charset="0"/>
            </a:endParaRPr>
          </a:p>
          <a:p>
            <a:pPr marL="0" indent="0" algn="ctr">
              <a:buNone/>
            </a:pPr>
            <a:endParaRPr lang="es-MX" sz="2200" b="1" dirty="0" smtClean="0">
              <a:latin typeface="Arial" pitchFamily="34" charset="0"/>
              <a:cs typeface="Arial" pitchFamily="34" charset="0"/>
            </a:endParaRPr>
          </a:p>
          <a:p>
            <a:pPr marL="0" indent="0" algn="ctr">
              <a:buNone/>
            </a:pPr>
            <a:endParaRPr lang="es-MX" sz="2200" b="1" dirty="0" smtClean="0">
              <a:latin typeface="Arial" pitchFamily="34" charset="0"/>
              <a:cs typeface="Arial" pitchFamily="34" charset="0"/>
            </a:endParaRPr>
          </a:p>
          <a:p>
            <a:pPr marL="0" indent="0" algn="ctr">
              <a:buNone/>
            </a:pPr>
            <a:endParaRPr lang="es-MX" b="1" dirty="0" smtClean="0">
              <a:latin typeface="Arial" pitchFamily="34" charset="0"/>
              <a:cs typeface="Arial" pitchFamily="34" charset="0"/>
            </a:endParaRPr>
          </a:p>
          <a:p>
            <a:pPr marL="0" indent="0" algn="ctr">
              <a:buNone/>
            </a:pPr>
            <a:endParaRPr lang="es-MX" sz="2800" b="1" dirty="0">
              <a:latin typeface="Arial" pitchFamily="34" charset="0"/>
              <a:cs typeface="Arial" pitchFamily="34" charset="0"/>
            </a:endParaRPr>
          </a:p>
          <a:p>
            <a:pPr algn="ctr"/>
            <a:endParaRPr lang="es-MX" b="1" dirty="0">
              <a:latin typeface="Arial" pitchFamily="34" charset="0"/>
              <a:cs typeface="Arial" pitchFamily="34" charset="0"/>
            </a:endParaRPr>
          </a:p>
        </p:txBody>
      </p:sp>
    </p:spTree>
    <p:extLst>
      <p:ext uri="{BB962C8B-B14F-4D97-AF65-F5344CB8AC3E}">
        <p14:creationId xmlns:p14="http://schemas.microsoft.com/office/powerpoint/2010/main" val="3713107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35696" y="1700808"/>
            <a:ext cx="5904656" cy="3046988"/>
          </a:xfrm>
          <a:prstGeom prst="rect">
            <a:avLst/>
          </a:prstGeom>
        </p:spPr>
        <p:txBody>
          <a:bodyPr wrap="square">
            <a:spAutoFit/>
          </a:bodyPr>
          <a:lstStyle/>
          <a:p>
            <a:r>
              <a:rPr lang="es-ES_tradnl" sz="1600" dirty="0">
                <a:latin typeface="Arial" pitchFamily="34" charset="0"/>
                <a:cs typeface="Arial" pitchFamily="34" charset="0"/>
              </a:rPr>
              <a:t>A través del tiempo hemos propuesto </a:t>
            </a:r>
            <a:r>
              <a:rPr lang="es-ES_tradnl" sz="1600" dirty="0" smtClean="0">
                <a:latin typeface="Arial" pitchFamily="34" charset="0"/>
                <a:cs typeface="Arial" pitchFamily="34" charset="0"/>
              </a:rPr>
              <a:t>-y </a:t>
            </a:r>
            <a:r>
              <a:rPr lang="es-ES_tradnl" sz="1600" dirty="0">
                <a:latin typeface="Arial" pitchFamily="34" charset="0"/>
                <a:cs typeface="Arial" pitchFamily="34" charset="0"/>
              </a:rPr>
              <a:t>comprobado la validez- de cuatro tesis que, en conjunto, explican este problema. Éstas son:</a:t>
            </a:r>
            <a:endParaRPr lang="es-MX" sz="1600" dirty="0">
              <a:latin typeface="Arial" pitchFamily="34" charset="0"/>
              <a:cs typeface="Arial" pitchFamily="34" charset="0"/>
            </a:endParaRPr>
          </a:p>
          <a:p>
            <a:r>
              <a:rPr lang="es-ES_tradnl" sz="1600" dirty="0">
                <a:latin typeface="Arial" pitchFamily="34" charset="0"/>
                <a:cs typeface="Arial" pitchFamily="34" charset="0"/>
              </a:rPr>
              <a:t> </a:t>
            </a:r>
            <a:endParaRPr lang="es-MX" sz="1600" dirty="0">
              <a:latin typeface="Arial" pitchFamily="34" charset="0"/>
              <a:cs typeface="Arial" pitchFamily="34" charset="0"/>
            </a:endParaRPr>
          </a:p>
          <a:p>
            <a:pPr lvl="0"/>
            <a:r>
              <a:rPr lang="es-ES" sz="1600" dirty="0" smtClean="0">
                <a:latin typeface="Arial" pitchFamily="34" charset="0"/>
                <a:cs typeface="Arial" pitchFamily="34" charset="0"/>
              </a:rPr>
              <a:t>1. El </a:t>
            </a:r>
            <a:r>
              <a:rPr lang="es-ES" sz="1600" dirty="0">
                <a:latin typeface="Arial" pitchFamily="34" charset="0"/>
                <a:cs typeface="Arial" pitchFamily="34" charset="0"/>
              </a:rPr>
              <a:t>rezago educativo es el resultado de un conjunto de factores externos a los sistemas educativos; </a:t>
            </a:r>
          </a:p>
          <a:p>
            <a:pPr lvl="0"/>
            <a:r>
              <a:rPr lang="es-MX" sz="1600" dirty="0">
                <a:latin typeface="Arial" pitchFamily="34" charset="0"/>
                <a:cs typeface="Arial" pitchFamily="34" charset="0"/>
              </a:rPr>
              <a:t> </a:t>
            </a:r>
          </a:p>
          <a:p>
            <a:r>
              <a:rPr lang="es-MX" sz="1600" dirty="0">
                <a:latin typeface="Arial" pitchFamily="34" charset="0"/>
                <a:cs typeface="Arial" pitchFamily="34" charset="0"/>
              </a:rPr>
              <a:t>2. L</a:t>
            </a:r>
            <a:r>
              <a:rPr lang="es-ES_tradnl" sz="1600" dirty="0">
                <a:latin typeface="Arial" pitchFamily="34" charset="0"/>
                <a:cs typeface="Arial" pitchFamily="34" charset="0"/>
              </a:rPr>
              <a:t>as desigualdades educativas se originan en que la escolaridad a la que tienen acceso los alumnos pertenecientes a los estratos sociales de menores recursos está pauperizada y no es administrada de acuerdo con los intereses de esos </a:t>
            </a:r>
            <a:r>
              <a:rPr lang="es-ES_tradnl" sz="1600" dirty="0" smtClean="0">
                <a:latin typeface="Arial" pitchFamily="34" charset="0"/>
                <a:cs typeface="Arial" pitchFamily="34" charset="0"/>
              </a:rPr>
              <a:t>sectores;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148585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1738551"/>
            <a:ext cx="6336704" cy="2554545"/>
          </a:xfrm>
          <a:prstGeom prst="rect">
            <a:avLst/>
          </a:prstGeom>
        </p:spPr>
        <p:txBody>
          <a:bodyPr wrap="square">
            <a:spAutoFit/>
          </a:bodyPr>
          <a:lstStyle/>
          <a:p>
            <a:r>
              <a:rPr lang="es-ES" sz="1600" dirty="0">
                <a:latin typeface="Arial" pitchFamily="34" charset="0"/>
                <a:cs typeface="Arial" pitchFamily="34" charset="0"/>
              </a:rPr>
              <a:t>3. Los currículos son los principales instrumentos que se han utilizado para apoyar la dominación de las clases subordinadas por las clases hegemónicas, por tanto, ellos no han sido diseñados a partir de las necesidades de los sectores desfavorecidos de la sociedad; </a:t>
            </a:r>
          </a:p>
          <a:p>
            <a:r>
              <a:rPr lang="es-ES" sz="1600" dirty="0">
                <a:latin typeface="Arial" pitchFamily="34" charset="0"/>
                <a:cs typeface="Arial" pitchFamily="34" charset="0"/>
              </a:rPr>
              <a:t>  </a:t>
            </a:r>
            <a:endParaRPr lang="es-MX" sz="1600" dirty="0">
              <a:latin typeface="Arial" pitchFamily="34" charset="0"/>
              <a:cs typeface="Arial" pitchFamily="34" charset="0"/>
            </a:endParaRPr>
          </a:p>
          <a:p>
            <a:r>
              <a:rPr lang="es-ES" sz="1600" dirty="0">
                <a:latin typeface="Arial" pitchFamily="34" charset="0"/>
                <a:cs typeface="Arial" pitchFamily="34" charset="0"/>
              </a:rPr>
              <a:t>4. La educación destinada a  los sectores sociales de menores recursos es impartida por medio de procedimientos que no fueron diseñados -y de agentes que no fueron preparados- para responder a los requerimientos de esos sectores.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121023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47664" y="2276872"/>
            <a:ext cx="5976664" cy="1754326"/>
          </a:xfrm>
          <a:prstGeom prst="rect">
            <a:avLst/>
          </a:prstGeom>
        </p:spPr>
        <p:txBody>
          <a:bodyPr wrap="square">
            <a:spAutoFit/>
          </a:bodyPr>
          <a:lstStyle/>
          <a:p>
            <a:r>
              <a:rPr lang="es-ES" i="1" dirty="0">
                <a:cs typeface="Arial" pitchFamily="34" charset="0"/>
              </a:rPr>
              <a:t>Primera </a:t>
            </a:r>
            <a:r>
              <a:rPr lang="es-ES" i="1" dirty="0" smtClean="0">
                <a:cs typeface="Arial" pitchFamily="34" charset="0"/>
              </a:rPr>
              <a:t>tesis:</a:t>
            </a:r>
          </a:p>
          <a:p>
            <a:endParaRPr lang="es-MX" i="1" dirty="0">
              <a:cs typeface="Arial" pitchFamily="34" charset="0"/>
            </a:endParaRPr>
          </a:p>
          <a:p>
            <a:r>
              <a:rPr lang="es-ES_tradnl" i="1" dirty="0">
                <a:cs typeface="Arial" pitchFamily="34" charset="0"/>
              </a:rPr>
              <a:t>Es indudable que las condiciones en las que ingresan al sistema escolar </a:t>
            </a:r>
            <a:r>
              <a:rPr lang="es-ES_tradnl" i="1" dirty="0" smtClean="0">
                <a:cs typeface="Arial" pitchFamily="34" charset="0"/>
              </a:rPr>
              <a:t>los </a:t>
            </a:r>
            <a:r>
              <a:rPr lang="es-ES_tradnl" i="1" dirty="0">
                <a:cs typeface="Arial" pitchFamily="34" charset="0"/>
              </a:rPr>
              <a:t>distintos tipos de estudiantes (es decir, los factores externos al sistema) imponen severas limitaciones al aprovechamiento de los mismos</a:t>
            </a:r>
            <a:r>
              <a:rPr lang="es-ES_tradnl" i="1" dirty="0"/>
              <a:t>. </a:t>
            </a:r>
            <a:endParaRPr lang="es-MX" i="1" dirty="0"/>
          </a:p>
        </p:txBody>
      </p:sp>
    </p:spTree>
    <p:extLst>
      <p:ext uri="{BB962C8B-B14F-4D97-AF65-F5344CB8AC3E}">
        <p14:creationId xmlns:p14="http://schemas.microsoft.com/office/powerpoint/2010/main" val="146149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75656" y="2348880"/>
            <a:ext cx="6192688" cy="1477328"/>
          </a:xfrm>
          <a:prstGeom prst="rect">
            <a:avLst/>
          </a:prstGeom>
        </p:spPr>
        <p:txBody>
          <a:bodyPr wrap="square">
            <a:spAutoFit/>
          </a:bodyPr>
          <a:lstStyle/>
          <a:p>
            <a:r>
              <a:rPr lang="es-ES_tradnl" dirty="0">
                <a:latin typeface="Arial" pitchFamily="34" charset="0"/>
                <a:cs typeface="Arial" pitchFamily="34" charset="0"/>
              </a:rPr>
              <a:t>De acuerdo con las investigaciones </a:t>
            </a:r>
            <a:r>
              <a:rPr lang="es-ES_tradnl" dirty="0" smtClean="0">
                <a:latin typeface="Arial" pitchFamily="34" charset="0"/>
                <a:cs typeface="Arial" pitchFamily="34" charset="0"/>
              </a:rPr>
              <a:t>que </a:t>
            </a:r>
            <a:r>
              <a:rPr lang="es-ES_tradnl" dirty="0">
                <a:latin typeface="Arial" pitchFamily="34" charset="0"/>
                <a:cs typeface="Arial" pitchFamily="34" charset="0"/>
              </a:rPr>
              <a:t>utilizan la “función-producción de la educación”, los factores externos </a:t>
            </a:r>
            <a:r>
              <a:rPr lang="es-ES_tradnl" dirty="0" smtClean="0">
                <a:latin typeface="Arial" pitchFamily="34" charset="0"/>
                <a:cs typeface="Arial" pitchFamily="34" charset="0"/>
              </a:rPr>
              <a:t>pueden </a:t>
            </a:r>
            <a:r>
              <a:rPr lang="es-ES_tradnl" dirty="0">
                <a:latin typeface="Arial" pitchFamily="34" charset="0"/>
                <a:cs typeface="Arial" pitchFamily="34" charset="0"/>
              </a:rPr>
              <a:t>explicar hasta el 66% de dicha varianza. En consecuencia, las escuelas tienen un margen muy estrecho para mejorar sus resultados académicos. </a:t>
            </a:r>
            <a:endParaRPr lang="es-MX" dirty="0">
              <a:latin typeface="Arial" pitchFamily="34" charset="0"/>
              <a:cs typeface="Arial" pitchFamily="34" charset="0"/>
            </a:endParaRPr>
          </a:p>
        </p:txBody>
      </p:sp>
    </p:spTree>
    <p:extLst>
      <p:ext uri="{BB962C8B-B14F-4D97-AF65-F5344CB8AC3E}">
        <p14:creationId xmlns:p14="http://schemas.microsoft.com/office/powerpoint/2010/main" val="413441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2147372"/>
            <a:ext cx="5760640" cy="1569660"/>
          </a:xfrm>
          <a:prstGeom prst="rect">
            <a:avLst/>
          </a:prstGeom>
        </p:spPr>
        <p:txBody>
          <a:bodyPr wrap="square">
            <a:spAutoFit/>
          </a:bodyPr>
          <a:lstStyle/>
          <a:p>
            <a:r>
              <a:rPr lang="es-ES_tradnl" sz="1600" dirty="0">
                <a:latin typeface="Arial" pitchFamily="34" charset="0"/>
                <a:cs typeface="Arial" pitchFamily="34" charset="0"/>
              </a:rPr>
              <a:t>Sin embargo, nosotros hemos señalado que una proporción significativa del efecto de los factores externos NO está fuera del alcance de los administradores del sistema escolar, ya que el efecto de algunos externos sí puede ser neutralizado mediante la implementación de diversas medidas que están al alcance de los funcionarios mencionados.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3619761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3 Rectángulo"/>
          <p:cNvSpPr/>
          <p:nvPr/>
        </p:nvSpPr>
        <p:spPr>
          <a:xfrm>
            <a:off x="755576" y="2091594"/>
            <a:ext cx="7488832" cy="2057486"/>
          </a:xfrm>
          <a:prstGeom prst="rect">
            <a:avLst/>
          </a:prstGeom>
        </p:spPr>
        <p:txBody>
          <a:bodyPr wrap="square">
            <a:spAutoFit/>
          </a:bodyPr>
          <a:lstStyle/>
          <a:p>
            <a:pPr marL="265176" indent="-265176">
              <a:lnSpc>
                <a:spcPct val="80000"/>
              </a:lnSpc>
              <a:spcBef>
                <a:spcPts val="250"/>
              </a:spcBef>
              <a:buClr>
                <a:schemeClr val="accent1"/>
              </a:buClr>
              <a:buSzPct val="80000"/>
            </a:pPr>
            <a:r>
              <a:rPr lang="es-ES_tradnl" sz="1600" dirty="0"/>
              <a:t>Me refiero, específicamente, a los siguientes factores:</a:t>
            </a:r>
            <a:endParaRPr lang="es-MX" sz="1600" dirty="0"/>
          </a:p>
          <a:p>
            <a:pPr marL="265176" indent="-265176">
              <a:lnSpc>
                <a:spcPct val="80000"/>
              </a:lnSpc>
              <a:spcBef>
                <a:spcPts val="250"/>
              </a:spcBef>
              <a:buClr>
                <a:schemeClr val="accent1"/>
              </a:buClr>
              <a:buSzPct val="80000"/>
            </a:pPr>
            <a:r>
              <a:rPr lang="es-ES_tradnl" sz="1600" dirty="0"/>
              <a:t> </a:t>
            </a:r>
            <a:endParaRPr lang="es-MX" sz="1600" dirty="0"/>
          </a:p>
          <a:p>
            <a:pPr marL="265176" indent="-265176">
              <a:lnSpc>
                <a:spcPct val="80000"/>
              </a:lnSpc>
              <a:spcBef>
                <a:spcPts val="250"/>
              </a:spcBef>
              <a:buClr>
                <a:schemeClr val="accent1"/>
              </a:buClr>
              <a:buSzPct val="80000"/>
              <a:buFont typeface="Arial" pitchFamily="34" charset="0"/>
              <a:buChar char="•"/>
            </a:pPr>
            <a:r>
              <a:rPr lang="es-ES_tradnl" sz="1600" dirty="0" smtClean="0"/>
              <a:t>La </a:t>
            </a:r>
            <a:r>
              <a:rPr lang="es-ES_tradnl" sz="1600" dirty="0"/>
              <a:t>falta de correspondencia entre las lenguas maternas de los estudiantes de origen indígena,  y la lengua que utilizan los maestros que los atienden.</a:t>
            </a:r>
            <a:endParaRPr lang="es-MX" sz="1600" dirty="0"/>
          </a:p>
          <a:p>
            <a:pPr>
              <a:lnSpc>
                <a:spcPct val="80000"/>
              </a:lnSpc>
              <a:spcBef>
                <a:spcPts val="250"/>
              </a:spcBef>
              <a:buClr>
                <a:schemeClr val="accent1"/>
              </a:buClr>
              <a:buSzPct val="80000"/>
            </a:pPr>
            <a:r>
              <a:rPr lang="es-ES_tradnl" sz="1600" dirty="0"/>
              <a:t> </a:t>
            </a:r>
            <a:endParaRPr lang="es-MX" sz="1600" dirty="0"/>
          </a:p>
          <a:p>
            <a:pPr marL="265176" indent="-265176">
              <a:lnSpc>
                <a:spcPct val="80000"/>
              </a:lnSpc>
              <a:spcBef>
                <a:spcPts val="250"/>
              </a:spcBef>
              <a:buClr>
                <a:schemeClr val="accent1"/>
              </a:buClr>
              <a:buSzPct val="80000"/>
              <a:buFont typeface="Arial" pitchFamily="34" charset="0"/>
              <a:buChar char="•"/>
            </a:pPr>
            <a:r>
              <a:rPr lang="es-ES_tradnl" sz="1600" dirty="0" smtClean="0"/>
              <a:t>La </a:t>
            </a:r>
            <a:r>
              <a:rPr lang="es-ES_tradnl" sz="1600" dirty="0"/>
              <a:t>falta de correspondencia entre los códigos culturales </a:t>
            </a:r>
            <a:r>
              <a:rPr lang="es-ES_tradnl" sz="1600" dirty="0" smtClean="0"/>
              <a:t>(</a:t>
            </a:r>
            <a:r>
              <a:rPr lang="es-ES_tradnl" sz="1600" dirty="0"/>
              <a:t>restringidos) que utilizan los alumnos procedentes de familias de escasos recursos, y los códigos (extensos) que utilizan los maestros que los atienden.</a:t>
            </a:r>
            <a:endParaRPr lang="es-MX" sz="1600" dirty="0"/>
          </a:p>
          <a:p>
            <a:pPr>
              <a:lnSpc>
                <a:spcPct val="80000"/>
              </a:lnSpc>
              <a:spcBef>
                <a:spcPts val="250"/>
              </a:spcBef>
              <a:buClr>
                <a:schemeClr val="accent1"/>
              </a:buClr>
              <a:buSzPct val="80000"/>
            </a:pPr>
            <a:r>
              <a:rPr lang="es-ES_tradnl" sz="1600" dirty="0"/>
              <a:t> </a:t>
            </a:r>
            <a:endParaRPr lang="es-MX" sz="1600" dirty="0"/>
          </a:p>
        </p:txBody>
      </p:sp>
    </p:spTree>
    <p:extLst>
      <p:ext uri="{BB962C8B-B14F-4D97-AF65-F5344CB8AC3E}">
        <p14:creationId xmlns:p14="http://schemas.microsoft.com/office/powerpoint/2010/main" val="326824379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617312"/>
            <a:ext cx="6984776" cy="3251848"/>
          </a:xfrm>
        </p:spPr>
        <p:txBody>
          <a:bodyPr>
            <a:normAutofit/>
          </a:bodyPr>
          <a:lstStyle/>
          <a:p>
            <a:r>
              <a:rPr lang="es-ES_tradnl" sz="1600" dirty="0" smtClean="0"/>
              <a:t>La </a:t>
            </a:r>
            <a:r>
              <a:rPr lang="es-ES_tradnl" sz="1600" dirty="0"/>
              <a:t>falta de correspondencia entre </a:t>
            </a:r>
            <a:r>
              <a:rPr lang="es-ES_tradnl" sz="1600" dirty="0" smtClean="0"/>
              <a:t>las </a:t>
            </a:r>
            <a:r>
              <a:rPr lang="es-ES_tradnl" sz="1600" dirty="0"/>
              <a:t>habilidades para </a:t>
            </a:r>
            <a:r>
              <a:rPr lang="es-ES_tradnl" sz="1600" dirty="0" smtClean="0"/>
              <a:t> el </a:t>
            </a:r>
            <a:r>
              <a:rPr lang="es-ES_tradnl" sz="1600" dirty="0"/>
              <a:t>aprendizaje (aprestamiento) con las que ingresa al sistema escolar la mayoría de los estudiantes de escasos recursos, y las que son necesarias para que la trayectoria educativa de esos alumnos pueda ser satisfactoria</a:t>
            </a:r>
            <a:r>
              <a:rPr lang="es-ES_tradnl" sz="1600" dirty="0" smtClean="0"/>
              <a:t>.</a:t>
            </a:r>
          </a:p>
          <a:p>
            <a:pPr>
              <a:buFontTx/>
              <a:buChar char="-"/>
            </a:pPr>
            <a:endParaRPr lang="es-MX" sz="1600" dirty="0"/>
          </a:p>
          <a:p>
            <a:r>
              <a:rPr lang="es-ES_tradnl" sz="1600" dirty="0" smtClean="0"/>
              <a:t>La </a:t>
            </a:r>
            <a:r>
              <a:rPr lang="es-ES_tradnl" sz="1600" dirty="0"/>
              <a:t>falta de correspondencia entre la “educabilidad” de las familias de escasos recursos </a:t>
            </a:r>
            <a:r>
              <a:rPr lang="es-ES_tradnl" sz="1600" dirty="0" smtClean="0"/>
              <a:t>culturales, </a:t>
            </a:r>
            <a:r>
              <a:rPr lang="es-ES_tradnl" sz="1600" dirty="0"/>
              <a:t>y la que es necesaria para que los padres de familia que se encuentran en esa situación puedan apoyar eficazmente los </a:t>
            </a:r>
            <a:r>
              <a:rPr lang="es-ES_tradnl" sz="1600" dirty="0" smtClean="0"/>
              <a:t>aprendizajes de </a:t>
            </a:r>
            <a:r>
              <a:rPr lang="es-ES_tradnl" sz="1600" dirty="0"/>
              <a:t>sus hijos. </a:t>
            </a:r>
            <a:endParaRPr lang="es-MX" sz="1600" dirty="0"/>
          </a:p>
          <a:p>
            <a:endParaRPr lang="es-MX" sz="1600" dirty="0"/>
          </a:p>
          <a:p>
            <a:r>
              <a:rPr lang="es-ES" sz="1600" dirty="0" smtClean="0"/>
              <a:t>La </a:t>
            </a:r>
            <a:r>
              <a:rPr lang="es-ES" sz="1600" dirty="0"/>
              <a:t>educación está pauperizada</a:t>
            </a:r>
            <a:r>
              <a:rPr lang="es-ES" sz="1600" dirty="0" smtClean="0"/>
              <a:t>.</a:t>
            </a:r>
            <a:endParaRPr lang="es-MX" sz="1600" dirty="0"/>
          </a:p>
        </p:txBody>
      </p:sp>
    </p:spTree>
    <p:extLst>
      <p:ext uri="{BB962C8B-B14F-4D97-AF65-F5344CB8AC3E}">
        <p14:creationId xmlns:p14="http://schemas.microsoft.com/office/powerpoint/2010/main" val="3191386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2250738"/>
            <a:ext cx="6912768" cy="1754326"/>
          </a:xfrm>
          <a:prstGeom prst="rect">
            <a:avLst/>
          </a:prstGeom>
        </p:spPr>
        <p:txBody>
          <a:bodyPr wrap="square">
            <a:spAutoFit/>
          </a:bodyPr>
          <a:lstStyle/>
          <a:p>
            <a:r>
              <a:rPr lang="es-ES" dirty="0" smtClean="0"/>
              <a:t>Un ejemplo de la pauperización:</a:t>
            </a:r>
          </a:p>
          <a:p>
            <a:endParaRPr lang="es-ES" dirty="0" smtClean="0"/>
          </a:p>
          <a:p>
            <a:r>
              <a:rPr lang="es-ES" dirty="0" smtClean="0"/>
              <a:t>Durante la crisis de 1994, las </a:t>
            </a:r>
            <a:r>
              <a:rPr lang="es-ES" dirty="0"/>
              <a:t>inversiones </a:t>
            </a:r>
            <a:r>
              <a:rPr lang="es-ES" dirty="0" smtClean="0"/>
              <a:t>al </a:t>
            </a:r>
            <a:r>
              <a:rPr lang="es-ES" dirty="0"/>
              <a:t>financiamiento de la educación pública, crecieron a un ritmo significativamente más lento </a:t>
            </a:r>
            <a:r>
              <a:rPr lang="es-ES" dirty="0" smtClean="0"/>
              <a:t>que el del </a:t>
            </a:r>
            <a:r>
              <a:rPr lang="es-ES" dirty="0"/>
              <a:t>crecimiento de la matrícula de las escuelas sostenidas por el </a:t>
            </a:r>
            <a:r>
              <a:rPr lang="es-ES" dirty="0" smtClean="0"/>
              <a:t>Estado (Muñoz</a:t>
            </a:r>
            <a:r>
              <a:rPr lang="es-ES" dirty="0"/>
              <a:t>, C y A</a:t>
            </a:r>
            <a:r>
              <a:rPr lang="es-ES" dirty="0" smtClean="0"/>
              <a:t>. Márquez</a:t>
            </a:r>
            <a:r>
              <a:rPr lang="es-ES" dirty="0"/>
              <a:t>: </a:t>
            </a:r>
            <a:r>
              <a:rPr lang="es-ES" dirty="0" smtClean="0"/>
              <a:t>1999).</a:t>
            </a:r>
            <a:endParaRPr lang="es-MX" dirty="0"/>
          </a:p>
        </p:txBody>
      </p:sp>
    </p:spTree>
    <p:extLst>
      <p:ext uri="{BB962C8B-B14F-4D97-AF65-F5344CB8AC3E}">
        <p14:creationId xmlns:p14="http://schemas.microsoft.com/office/powerpoint/2010/main" val="184035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2106722"/>
            <a:ext cx="6696744" cy="1754326"/>
          </a:xfrm>
          <a:prstGeom prst="rect">
            <a:avLst/>
          </a:prstGeom>
        </p:spPr>
        <p:txBody>
          <a:bodyPr wrap="square">
            <a:spAutoFit/>
          </a:bodyPr>
          <a:lstStyle/>
          <a:p>
            <a:r>
              <a:rPr lang="es-ES" dirty="0"/>
              <a:t>El consecuente descenso en los gastos por alumno matriculado podría ser interpretado, a simple vista, como una indicación de que las instituciones educativas utilizaron sus recursos en una forma más eficiente; ya que durante ese periodo, los recursos procedentes de otras fuentes de financiamiento </a:t>
            </a:r>
            <a:r>
              <a:rPr lang="es-ES" dirty="0" smtClean="0"/>
              <a:t>tampoco  </a:t>
            </a:r>
            <a:r>
              <a:rPr lang="es-ES" dirty="0"/>
              <a:t>crecieron en forma significativa. </a:t>
            </a:r>
            <a:endParaRPr lang="es-MX" dirty="0"/>
          </a:p>
        </p:txBody>
      </p:sp>
    </p:spTree>
    <p:extLst>
      <p:ext uri="{BB962C8B-B14F-4D97-AF65-F5344CB8AC3E}">
        <p14:creationId xmlns:p14="http://schemas.microsoft.com/office/powerpoint/2010/main" val="96755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2204864"/>
            <a:ext cx="7038528" cy="2031325"/>
          </a:xfrm>
          <a:prstGeom prst="rect">
            <a:avLst/>
          </a:prstGeom>
        </p:spPr>
        <p:txBody>
          <a:bodyPr wrap="square">
            <a:spAutoFit/>
          </a:bodyPr>
          <a:lstStyle/>
          <a:p>
            <a:r>
              <a:rPr lang="es-ES" dirty="0" smtClean="0"/>
              <a:t>Desafortunadamente, las escuelas no utilizaron didácticas que les hubieran permitido mantener la calidad de la educación en condiciones de mayor intensidad en el aprovechamiento de los recursos. Por tanto, la ampliación de la matrícula sin la correspondiente dotación proporcional de recursos financieros fue lograda a través de una sobreexplotación de los recursos humanos y materiales disponibles.</a:t>
            </a:r>
            <a:endParaRPr lang="es-MX" dirty="0"/>
          </a:p>
        </p:txBody>
      </p:sp>
    </p:spTree>
    <p:extLst>
      <p:ext uri="{BB962C8B-B14F-4D97-AF65-F5344CB8AC3E}">
        <p14:creationId xmlns:p14="http://schemas.microsoft.com/office/powerpoint/2010/main" val="258465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178424"/>
            <a:ext cx="7272808" cy="4266800"/>
          </a:xfrm>
        </p:spPr>
        <p:txBody>
          <a:bodyPr>
            <a:normAutofit fontScale="70000" lnSpcReduction="20000"/>
          </a:bodyPr>
          <a:lstStyle/>
          <a:p>
            <a:pPr marL="0" indent="0">
              <a:buNone/>
            </a:pPr>
            <a:r>
              <a:rPr lang="es-ES_tradnl" sz="2600" dirty="0">
                <a:latin typeface="Arial" pitchFamily="34" charset="0"/>
                <a:cs typeface="Arial" pitchFamily="34" charset="0"/>
              </a:rPr>
              <a:t>CONTENIDO DE LA </a:t>
            </a:r>
            <a:r>
              <a:rPr lang="es-ES_tradnl" sz="2600" dirty="0" smtClean="0">
                <a:latin typeface="Arial" pitchFamily="34" charset="0"/>
                <a:cs typeface="Arial" pitchFamily="34" charset="0"/>
              </a:rPr>
              <a:t>PRESENTACIÓN</a:t>
            </a:r>
          </a:p>
          <a:p>
            <a:pPr marL="0" indent="0">
              <a:buNone/>
            </a:pPr>
            <a:r>
              <a:rPr lang="es-ES_tradnl" sz="2600" dirty="0">
                <a:latin typeface="Arial" pitchFamily="34" charset="0"/>
                <a:cs typeface="Arial" pitchFamily="34" charset="0"/>
              </a:rPr>
              <a:t> </a:t>
            </a:r>
            <a:endParaRPr lang="es-MX" sz="2600" dirty="0">
              <a:latin typeface="Arial" pitchFamily="34" charset="0"/>
              <a:cs typeface="Arial" pitchFamily="34" charset="0"/>
            </a:endParaRPr>
          </a:p>
          <a:p>
            <a:pPr marL="0" indent="0">
              <a:buNone/>
            </a:pPr>
            <a:r>
              <a:rPr lang="es-ES_tradnl" sz="2600" dirty="0">
                <a:latin typeface="Arial" pitchFamily="34" charset="0"/>
                <a:cs typeface="Arial" pitchFamily="34" charset="0"/>
              </a:rPr>
              <a:t>Marco referencial: Distribución equitativa de las oportunidades educativas y de los efectos socioeconómicos de la </a:t>
            </a:r>
            <a:r>
              <a:rPr lang="es-ES_tradnl" sz="2600" dirty="0" smtClean="0">
                <a:latin typeface="Arial" pitchFamily="34" charset="0"/>
                <a:cs typeface="Arial" pitchFamily="34" charset="0"/>
              </a:rPr>
              <a:t>educación</a:t>
            </a:r>
          </a:p>
          <a:p>
            <a:pPr marL="0" indent="0">
              <a:buNone/>
            </a:pPr>
            <a:endParaRPr lang="es-ES_tradnl" sz="2600" dirty="0">
              <a:latin typeface="Arial" pitchFamily="34" charset="0"/>
              <a:cs typeface="Arial" pitchFamily="34" charset="0"/>
            </a:endParaRPr>
          </a:p>
          <a:p>
            <a:pPr marL="0" indent="0">
              <a:buNone/>
            </a:pPr>
            <a:r>
              <a:rPr lang="es-ES_tradnl" sz="2600" dirty="0" smtClean="0">
                <a:latin typeface="Arial" pitchFamily="34" charset="0"/>
                <a:cs typeface="Arial" pitchFamily="34" charset="0"/>
              </a:rPr>
              <a:t>Temas</a:t>
            </a:r>
            <a:endParaRPr lang="es-MX" sz="2600" dirty="0" smtClean="0">
              <a:latin typeface="Arial" pitchFamily="34" charset="0"/>
              <a:cs typeface="Arial" pitchFamily="34" charset="0"/>
            </a:endParaRPr>
          </a:p>
          <a:p>
            <a:pPr marL="0" indent="0">
              <a:buNone/>
            </a:pPr>
            <a:endParaRPr lang="es-ES_tradnl" sz="2600" dirty="0">
              <a:latin typeface="Arial" pitchFamily="34" charset="0"/>
              <a:cs typeface="Arial" pitchFamily="34" charset="0"/>
            </a:endParaRPr>
          </a:p>
          <a:p>
            <a:pPr marL="0" indent="0">
              <a:buNone/>
            </a:pPr>
            <a:r>
              <a:rPr lang="es-ES_tradnl" sz="2600" dirty="0">
                <a:latin typeface="Arial" pitchFamily="34" charset="0"/>
                <a:cs typeface="Arial" pitchFamily="34" charset="0"/>
              </a:rPr>
              <a:t>	I. Calidad de la educación básica : Análisis y propuestas </a:t>
            </a:r>
          </a:p>
          <a:p>
            <a:pPr marL="0" indent="0">
              <a:buNone/>
            </a:pPr>
            <a:endParaRPr lang="es-MX" sz="2600" dirty="0">
              <a:latin typeface="Arial" pitchFamily="34" charset="0"/>
              <a:cs typeface="Arial" pitchFamily="34" charset="0"/>
            </a:endParaRPr>
          </a:p>
          <a:p>
            <a:pPr marL="0" indent="0">
              <a:buNone/>
            </a:pPr>
            <a:r>
              <a:rPr lang="es-ES_tradnl" sz="2600" dirty="0">
                <a:latin typeface="Arial" pitchFamily="34" charset="0"/>
                <a:cs typeface="Arial" pitchFamily="34" charset="0"/>
              </a:rPr>
              <a:t>	II. Relaciones entre la escolaridad y el sistema </a:t>
            </a:r>
            <a:r>
              <a:rPr lang="es-ES_tradnl" sz="2600" dirty="0" smtClean="0">
                <a:latin typeface="Arial" pitchFamily="34" charset="0"/>
                <a:cs typeface="Arial" pitchFamily="34" charset="0"/>
              </a:rPr>
              <a:t>productivo</a:t>
            </a:r>
            <a:endParaRPr lang="es-ES_tradnl" sz="2600" dirty="0">
              <a:latin typeface="Arial" pitchFamily="34" charset="0"/>
              <a:cs typeface="Arial" pitchFamily="34" charset="0"/>
            </a:endParaRPr>
          </a:p>
          <a:p>
            <a:pPr marL="0" indent="0">
              <a:buNone/>
            </a:pPr>
            <a:r>
              <a:rPr lang="es-ES_tradnl" sz="2600" dirty="0">
                <a:latin typeface="Arial" pitchFamily="34" charset="0"/>
                <a:cs typeface="Arial" pitchFamily="34" charset="0"/>
              </a:rPr>
              <a:t>	</a:t>
            </a:r>
          </a:p>
          <a:p>
            <a:pPr marL="0" indent="0">
              <a:buNone/>
            </a:pPr>
            <a:r>
              <a:rPr lang="es-ES_tradnl" sz="2600" dirty="0">
                <a:latin typeface="Arial" pitchFamily="34" charset="0"/>
                <a:cs typeface="Arial" pitchFamily="34" charset="0"/>
              </a:rPr>
              <a:t>	III. Lineamientos de un modelo de desarrollo deseable</a:t>
            </a:r>
          </a:p>
          <a:p>
            <a:pPr marL="0" indent="0">
              <a:buNone/>
            </a:pPr>
            <a:endParaRPr lang="es-ES_tradnl" sz="2600" dirty="0">
              <a:latin typeface="Arial" pitchFamily="34" charset="0"/>
              <a:cs typeface="Arial" pitchFamily="34" charset="0"/>
            </a:endParaRPr>
          </a:p>
          <a:p>
            <a:pPr marL="0" indent="0">
              <a:buNone/>
            </a:pPr>
            <a:r>
              <a:rPr lang="es-ES_tradnl" sz="2600" dirty="0">
                <a:latin typeface="Arial" pitchFamily="34" charset="0"/>
                <a:cs typeface="Arial" pitchFamily="34" charset="0"/>
              </a:rPr>
              <a:t>	IV. ¿Qué pueden hacer las universidades  para apoyar la  	implementación de ese modelo? </a:t>
            </a:r>
          </a:p>
          <a:p>
            <a:endParaRPr lang="es-MX" dirty="0"/>
          </a:p>
        </p:txBody>
      </p:sp>
    </p:spTree>
    <p:extLst>
      <p:ext uri="{BB962C8B-B14F-4D97-AF65-F5344CB8AC3E}">
        <p14:creationId xmlns:p14="http://schemas.microsoft.com/office/powerpoint/2010/main" val="3040860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1862822"/>
            <a:ext cx="6696744" cy="2800767"/>
          </a:xfrm>
          <a:prstGeom prst="rect">
            <a:avLst/>
          </a:prstGeom>
        </p:spPr>
        <p:txBody>
          <a:bodyPr wrap="square">
            <a:spAutoFit/>
          </a:bodyPr>
          <a:lstStyle/>
          <a:p>
            <a:r>
              <a:rPr lang="es-ES" sz="1600" i="1" dirty="0" smtClean="0"/>
              <a:t>Segunda tesis. </a:t>
            </a:r>
          </a:p>
          <a:p>
            <a:endParaRPr lang="es-ES" sz="1600" dirty="0" smtClean="0"/>
          </a:p>
          <a:p>
            <a:r>
              <a:rPr lang="es-ES" sz="1600" i="1" dirty="0" smtClean="0"/>
              <a:t>La </a:t>
            </a:r>
            <a:r>
              <a:rPr lang="es-ES" sz="1600" i="1" dirty="0"/>
              <a:t>educación no es administrada de acuerdo con los intereses de los sectores sociales de menores </a:t>
            </a:r>
            <a:r>
              <a:rPr lang="es-ES" sz="1600" i="1" dirty="0" smtClean="0"/>
              <a:t>recursos.</a:t>
            </a:r>
            <a:endParaRPr lang="es-MX" sz="1600" i="1" dirty="0"/>
          </a:p>
          <a:p>
            <a:r>
              <a:rPr lang="es-ES" sz="1600" i="1" dirty="0"/>
              <a:t> </a:t>
            </a:r>
            <a:endParaRPr lang="es-MX" sz="1600" i="1" dirty="0"/>
          </a:p>
          <a:p>
            <a:r>
              <a:rPr lang="es-ES" sz="1600" i="1" dirty="0"/>
              <a:t>Se ha demostrado que las decisiones relativas </a:t>
            </a:r>
            <a:r>
              <a:rPr lang="es-ES" sz="1600" i="1" dirty="0" smtClean="0"/>
              <a:t>a </a:t>
            </a:r>
            <a:r>
              <a:rPr lang="es-ES" sz="1600" i="1" dirty="0"/>
              <a:t>la clientela que es atendida por los sistemas escolares; al momento y lugar en que se ofrecen las oportunidades educativas; así como con la elección de las características y modalidades de la educación ofrecida,  dependen de la capacidad de negociación que tienen los diversos grupos sociales frente al sistema político. </a:t>
            </a:r>
            <a:endParaRPr lang="es-MX" sz="1600" i="1" dirty="0"/>
          </a:p>
        </p:txBody>
      </p:sp>
    </p:spTree>
    <p:extLst>
      <p:ext uri="{BB962C8B-B14F-4D97-AF65-F5344CB8AC3E}">
        <p14:creationId xmlns:p14="http://schemas.microsoft.com/office/powerpoint/2010/main" val="1260944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87624" y="2322746"/>
            <a:ext cx="6768752" cy="1477328"/>
          </a:xfrm>
          <a:prstGeom prst="rect">
            <a:avLst/>
          </a:prstGeom>
        </p:spPr>
        <p:txBody>
          <a:bodyPr wrap="square">
            <a:spAutoFit/>
          </a:bodyPr>
          <a:lstStyle/>
          <a:p>
            <a:r>
              <a:rPr lang="es-ES" dirty="0" smtClean="0"/>
              <a:t>Los recursos -maestros, escuelas, apoyos administrativos, etc.- asignados a los sectores más pobres han sido de menor calidad que los de los grupos socioeconómicamente más favorecidos, en lugar de reunir las características necesarias para enfrentar la problemática educativa de los primeros.</a:t>
            </a:r>
            <a:endParaRPr lang="es-MX" dirty="0"/>
          </a:p>
        </p:txBody>
      </p:sp>
    </p:spTree>
    <p:extLst>
      <p:ext uri="{BB962C8B-B14F-4D97-AF65-F5344CB8AC3E}">
        <p14:creationId xmlns:p14="http://schemas.microsoft.com/office/powerpoint/2010/main" val="2575915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1973739"/>
            <a:ext cx="6840760" cy="2031325"/>
          </a:xfrm>
          <a:prstGeom prst="rect">
            <a:avLst/>
          </a:prstGeom>
        </p:spPr>
        <p:txBody>
          <a:bodyPr wrap="square">
            <a:spAutoFit/>
          </a:bodyPr>
          <a:lstStyle/>
          <a:p>
            <a:r>
              <a:rPr lang="es-ES" dirty="0"/>
              <a:t>Administración del </a:t>
            </a:r>
            <a:r>
              <a:rPr lang="es-ES" dirty="0" smtClean="0"/>
              <a:t>magisterio.</a:t>
            </a:r>
            <a:endParaRPr lang="es-MX" dirty="0"/>
          </a:p>
          <a:p>
            <a:r>
              <a:rPr lang="es-ES" dirty="0"/>
              <a:t> </a:t>
            </a:r>
            <a:endParaRPr lang="es-MX" dirty="0"/>
          </a:p>
          <a:p>
            <a:r>
              <a:rPr lang="es-ES" dirty="0"/>
              <a:t>Los estímulos otorgados a los maestros </a:t>
            </a:r>
            <a:r>
              <a:rPr lang="es-ES" i="1" dirty="0"/>
              <a:t>no han tenido un impacto significativo en el aprovechamiento escolar de los </a:t>
            </a:r>
            <a:r>
              <a:rPr lang="es-ES" i="1" dirty="0" smtClean="0"/>
              <a:t>alumnos</a:t>
            </a:r>
            <a:r>
              <a:rPr lang="es-ES" dirty="0" smtClean="0"/>
              <a:t>, </a:t>
            </a:r>
            <a:r>
              <a:rPr lang="es-ES" dirty="0"/>
              <a:t>a pesar de que ese programa fue diseñado para recompensar a los maestros y estimularlos para mejorar su </a:t>
            </a:r>
            <a:r>
              <a:rPr lang="es-ES" dirty="0" smtClean="0"/>
              <a:t>desempeño.</a:t>
            </a:r>
            <a:endParaRPr lang="es-MX" dirty="0"/>
          </a:p>
        </p:txBody>
      </p:sp>
    </p:spTree>
    <p:extLst>
      <p:ext uri="{BB962C8B-B14F-4D97-AF65-F5344CB8AC3E}">
        <p14:creationId xmlns:p14="http://schemas.microsoft.com/office/powerpoint/2010/main" val="2469472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2239704"/>
            <a:ext cx="6408712" cy="1477328"/>
          </a:xfrm>
          <a:prstGeom prst="rect">
            <a:avLst/>
          </a:prstGeom>
        </p:spPr>
        <p:txBody>
          <a:bodyPr wrap="square">
            <a:spAutoFit/>
          </a:bodyPr>
          <a:lstStyle/>
          <a:p>
            <a:r>
              <a:rPr lang="es-ES" dirty="0" smtClean="0"/>
              <a:t>Supervisión escolar.</a:t>
            </a:r>
            <a:endParaRPr lang="es-MX" dirty="0"/>
          </a:p>
          <a:p>
            <a:r>
              <a:rPr lang="es-ES" dirty="0"/>
              <a:t> </a:t>
            </a:r>
            <a:endParaRPr lang="es-MX" dirty="0"/>
          </a:p>
          <a:p>
            <a:r>
              <a:rPr lang="es-ES" dirty="0"/>
              <a:t>Las prácticas de supervisión </a:t>
            </a:r>
            <a:r>
              <a:rPr lang="es-ES" dirty="0" smtClean="0"/>
              <a:t>escolar se han centrado </a:t>
            </a:r>
            <a:r>
              <a:rPr lang="es-ES" dirty="0"/>
              <a:t>en aspectos administrativos; por </a:t>
            </a:r>
            <a:r>
              <a:rPr lang="es-ES" dirty="0" smtClean="0"/>
              <a:t>tanto,  </a:t>
            </a:r>
            <a:r>
              <a:rPr lang="es-ES" dirty="0"/>
              <a:t>no han repercutido favorablemente en la efectividad de la docencia. </a:t>
            </a:r>
            <a:endParaRPr lang="es-MX" dirty="0"/>
          </a:p>
        </p:txBody>
      </p:sp>
    </p:spTree>
    <p:extLst>
      <p:ext uri="{BB962C8B-B14F-4D97-AF65-F5344CB8AC3E}">
        <p14:creationId xmlns:p14="http://schemas.microsoft.com/office/powerpoint/2010/main" val="2574341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87624" y="1923797"/>
            <a:ext cx="6696744" cy="2585323"/>
          </a:xfrm>
          <a:prstGeom prst="rect">
            <a:avLst/>
          </a:prstGeom>
        </p:spPr>
        <p:txBody>
          <a:bodyPr wrap="square">
            <a:spAutoFit/>
          </a:bodyPr>
          <a:lstStyle/>
          <a:p>
            <a:r>
              <a:rPr lang="es-ES" dirty="0" smtClean="0"/>
              <a:t>Estrategias </a:t>
            </a:r>
            <a:r>
              <a:rPr lang="es-ES" dirty="0"/>
              <a:t>de reforma </a:t>
            </a:r>
            <a:r>
              <a:rPr lang="es-ES" dirty="0" smtClean="0"/>
              <a:t>educativa.</a:t>
            </a:r>
          </a:p>
          <a:p>
            <a:endParaRPr lang="es-MX" dirty="0"/>
          </a:p>
          <a:p>
            <a:r>
              <a:rPr lang="es-ES" dirty="0"/>
              <a:t>Las estrategias seguidas para instrumentar las reformas educativas efectuadas durante los últimos años han sido notablemente </a:t>
            </a:r>
            <a:r>
              <a:rPr lang="es-ES" dirty="0" smtClean="0"/>
              <a:t>deficientes.</a:t>
            </a:r>
          </a:p>
          <a:p>
            <a:endParaRPr lang="es-ES" dirty="0"/>
          </a:p>
          <a:p>
            <a:r>
              <a:rPr lang="es-ES" dirty="0" smtClean="0"/>
              <a:t>No </a:t>
            </a:r>
            <a:r>
              <a:rPr lang="es-ES" dirty="0"/>
              <a:t>hay hasta ahora experiencias en las que dichas reformas haya sido conceptuadas en forma sistémica (es decir, alterando los diversos elementos necesarios para asegurar su </a:t>
            </a:r>
            <a:r>
              <a:rPr lang="es-ES" dirty="0" smtClean="0"/>
              <a:t>eficacia. </a:t>
            </a:r>
            <a:endParaRPr lang="es-MX" dirty="0"/>
          </a:p>
        </p:txBody>
      </p:sp>
    </p:spTree>
    <p:extLst>
      <p:ext uri="{BB962C8B-B14F-4D97-AF65-F5344CB8AC3E}">
        <p14:creationId xmlns:p14="http://schemas.microsoft.com/office/powerpoint/2010/main" val="331222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1720840"/>
            <a:ext cx="6768752" cy="2031325"/>
          </a:xfrm>
          <a:prstGeom prst="rect">
            <a:avLst/>
          </a:prstGeom>
        </p:spPr>
        <p:txBody>
          <a:bodyPr wrap="square">
            <a:spAutoFit/>
          </a:bodyPr>
          <a:lstStyle/>
          <a:p>
            <a:r>
              <a:rPr lang="es-ES" i="1" dirty="0"/>
              <a:t>Tercera </a:t>
            </a:r>
            <a:r>
              <a:rPr lang="es-ES" i="1" dirty="0" smtClean="0"/>
              <a:t>tesis.</a:t>
            </a:r>
            <a:endParaRPr lang="es-MX" i="1" dirty="0"/>
          </a:p>
          <a:p>
            <a:r>
              <a:rPr lang="es-ES" dirty="0"/>
              <a:t> </a:t>
            </a:r>
            <a:endParaRPr lang="es-MX" dirty="0"/>
          </a:p>
          <a:p>
            <a:r>
              <a:rPr lang="es-ES" i="1" dirty="0"/>
              <a:t>Los </a:t>
            </a:r>
            <a:r>
              <a:rPr lang="es-ES" i="1" dirty="0" smtClean="0"/>
              <a:t>currículos no han </a:t>
            </a:r>
            <a:r>
              <a:rPr lang="es-ES" i="1" dirty="0"/>
              <a:t>sido diseñados a partir de las necesidades de los sectores desfavorecidos de la sociedad; lo que significa que no reúnen, en general, las condiciones de relevancia y  pertinencia que son necesarias para impulsar los aprendizajes de quienes pertenecen a esos sectores</a:t>
            </a:r>
            <a:r>
              <a:rPr lang="es-ES" dirty="0"/>
              <a:t>.</a:t>
            </a:r>
            <a:endParaRPr lang="es-MX" dirty="0"/>
          </a:p>
        </p:txBody>
      </p:sp>
    </p:spTree>
    <p:extLst>
      <p:ext uri="{BB962C8B-B14F-4D97-AF65-F5344CB8AC3E}">
        <p14:creationId xmlns:p14="http://schemas.microsoft.com/office/powerpoint/2010/main" val="4212679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1912764"/>
            <a:ext cx="6336704" cy="2031325"/>
          </a:xfrm>
          <a:prstGeom prst="rect">
            <a:avLst/>
          </a:prstGeom>
        </p:spPr>
        <p:txBody>
          <a:bodyPr wrap="square">
            <a:spAutoFit/>
          </a:bodyPr>
          <a:lstStyle/>
          <a:p>
            <a:r>
              <a:rPr lang="es-ES" dirty="0"/>
              <a:t>Esta tesis, cuya vertiente internacional se conoce con el nombre de “imperialismo cultural”, analiza los efectos que las relaciones de dominio/subordinación </a:t>
            </a:r>
            <a:r>
              <a:rPr lang="es-ES" dirty="0" smtClean="0"/>
              <a:t>(existentes </a:t>
            </a:r>
            <a:r>
              <a:rPr lang="es-ES" dirty="0"/>
              <a:t>entre los países centrales y los periféricos) generan en los sistemas educativos de los segundos.</a:t>
            </a:r>
            <a:endParaRPr lang="es-MX" dirty="0"/>
          </a:p>
          <a:p>
            <a:r>
              <a:rPr lang="es-ES" dirty="0" smtClean="0"/>
              <a:t>(Utilizamos </a:t>
            </a:r>
            <a:r>
              <a:rPr lang="es-ES" dirty="0"/>
              <a:t>estos términos en el sentido que tienen en las obras de</a:t>
            </a:r>
            <a:r>
              <a:rPr lang="es-MX" dirty="0"/>
              <a:t> Raúl </a:t>
            </a:r>
            <a:r>
              <a:rPr lang="es-MX" dirty="0" smtClean="0"/>
              <a:t>Prevish)</a:t>
            </a:r>
            <a:endParaRPr lang="es-MX" dirty="0"/>
          </a:p>
        </p:txBody>
      </p:sp>
    </p:spTree>
    <p:extLst>
      <p:ext uri="{BB962C8B-B14F-4D97-AF65-F5344CB8AC3E}">
        <p14:creationId xmlns:p14="http://schemas.microsoft.com/office/powerpoint/2010/main" val="3429942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1640" y="2023680"/>
            <a:ext cx="6552728" cy="1477328"/>
          </a:xfrm>
          <a:prstGeom prst="rect">
            <a:avLst/>
          </a:prstGeom>
        </p:spPr>
        <p:txBody>
          <a:bodyPr wrap="square">
            <a:spAutoFit/>
          </a:bodyPr>
          <a:lstStyle/>
          <a:p>
            <a:r>
              <a:rPr lang="es-ES" dirty="0"/>
              <a:t>En consecuencia, los intereses de los habitantes de las distintas regiones de un país (como las </a:t>
            </a:r>
            <a:r>
              <a:rPr lang="es-ES" dirty="0" smtClean="0"/>
              <a:t>urbanas marginales  </a:t>
            </a:r>
            <a:r>
              <a:rPr lang="es-ES" dirty="0"/>
              <a:t>y las rurales), así </a:t>
            </a:r>
            <a:r>
              <a:rPr lang="es-ES" dirty="0" smtClean="0"/>
              <a:t>como </a:t>
            </a:r>
            <a:r>
              <a:rPr lang="es-ES" dirty="0"/>
              <a:t>los de los integrantes de las diferentes etnias, reciben poca atención cuando los currículos son diseñados centralmente, por  autoridades nacionales.</a:t>
            </a:r>
            <a:endParaRPr lang="es-MX" dirty="0"/>
          </a:p>
        </p:txBody>
      </p:sp>
    </p:spTree>
    <p:extLst>
      <p:ext uri="{BB962C8B-B14F-4D97-AF65-F5344CB8AC3E}">
        <p14:creationId xmlns:p14="http://schemas.microsoft.com/office/powerpoint/2010/main" val="3373039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1640" y="1646798"/>
            <a:ext cx="6408712" cy="2862322"/>
          </a:xfrm>
          <a:prstGeom prst="rect">
            <a:avLst/>
          </a:prstGeom>
        </p:spPr>
        <p:txBody>
          <a:bodyPr wrap="square">
            <a:spAutoFit/>
          </a:bodyPr>
          <a:lstStyle/>
          <a:p>
            <a:r>
              <a:rPr lang="es-ES" dirty="0"/>
              <a:t>Algunos pedagogos pensaron que, una política radicalmente distinta (como la que propuso el EZLN) podría “congelar” la </a:t>
            </a:r>
            <a:r>
              <a:rPr lang="es-ES" dirty="0" smtClean="0"/>
              <a:t>situación en </a:t>
            </a:r>
            <a:r>
              <a:rPr lang="es-ES" dirty="0"/>
              <a:t>que se encuentran algunas regiones de los países o los integrantes de las etnias</a:t>
            </a:r>
            <a:r>
              <a:rPr lang="es-ES" dirty="0" smtClean="0"/>
              <a:t>.</a:t>
            </a:r>
          </a:p>
          <a:p>
            <a:endParaRPr lang="es-ES" dirty="0" smtClean="0"/>
          </a:p>
          <a:p>
            <a:r>
              <a:rPr lang="es-ES" dirty="0" smtClean="0"/>
              <a:t>Sin </a:t>
            </a:r>
            <a:r>
              <a:rPr lang="es-ES" dirty="0"/>
              <a:t>embargo, </a:t>
            </a:r>
            <a:r>
              <a:rPr lang="es-ES" dirty="0" smtClean="0"/>
              <a:t>la </a:t>
            </a:r>
            <a:r>
              <a:rPr lang="es-ES" dirty="0"/>
              <a:t>adecuación de los modelos pedagógicos a diferentes necesidades no significa necesariamente mantener el </a:t>
            </a:r>
            <a:r>
              <a:rPr lang="es-ES" i="1" dirty="0" smtClean="0"/>
              <a:t>status </a:t>
            </a:r>
            <a:r>
              <a:rPr lang="es-ES" i="1" dirty="0"/>
              <a:t>quo</a:t>
            </a:r>
            <a:r>
              <a:rPr lang="es-ES" dirty="0"/>
              <a:t>, ya que eso se puede evitar si se establecen “estándares de aprendizaje” que deben ser alcanzados en todos los integrantes de la nación. </a:t>
            </a:r>
            <a:endParaRPr lang="es-MX" dirty="0"/>
          </a:p>
        </p:txBody>
      </p:sp>
    </p:spTree>
    <p:extLst>
      <p:ext uri="{BB962C8B-B14F-4D97-AF65-F5344CB8AC3E}">
        <p14:creationId xmlns:p14="http://schemas.microsoft.com/office/powerpoint/2010/main" val="3684581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7600" y="2311712"/>
            <a:ext cx="6694760" cy="1477328"/>
          </a:xfrm>
          <a:prstGeom prst="rect">
            <a:avLst/>
          </a:prstGeom>
          <a:noFill/>
        </p:spPr>
        <p:txBody>
          <a:bodyPr wrap="square" rtlCol="0">
            <a:spAutoFit/>
          </a:bodyPr>
          <a:lstStyle/>
          <a:p>
            <a:r>
              <a:rPr lang="es-ES" dirty="0" smtClean="0"/>
              <a:t>Es, pues, necesario otorgar -en todos los casos- la libertad que es indispensable para lograr que esos estándares puedan ser alcanzados por diversas vías; lo que sólo será posible si los maestros disponen de las competencias necesarias para lograr ese propósito.</a:t>
            </a:r>
            <a:endParaRPr lang="es-ES" dirty="0"/>
          </a:p>
        </p:txBody>
      </p:sp>
    </p:spTree>
    <p:extLst>
      <p:ext uri="{BB962C8B-B14F-4D97-AF65-F5344CB8AC3E}">
        <p14:creationId xmlns:p14="http://schemas.microsoft.com/office/powerpoint/2010/main" val="70947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Rectángulo"/>
          <p:cNvSpPr/>
          <p:nvPr/>
        </p:nvSpPr>
        <p:spPr>
          <a:xfrm>
            <a:off x="2286000" y="1474906"/>
            <a:ext cx="4572000" cy="3600986"/>
          </a:xfrm>
          <a:prstGeom prst="rect">
            <a:avLst/>
          </a:prstGeom>
        </p:spPr>
        <p:txBody>
          <a:bodyPr>
            <a:spAutoFit/>
          </a:bodyPr>
          <a:lstStyle/>
          <a:p>
            <a:r>
              <a:rPr lang="es-ES_tradnl" sz="1600" b="1" dirty="0">
                <a:latin typeface="Arial" pitchFamily="34" charset="0"/>
                <a:cs typeface="Arial" pitchFamily="34" charset="0"/>
              </a:rPr>
              <a:t>MARCO REFERENCIAL</a:t>
            </a:r>
            <a:endParaRPr lang="es-MX" sz="1600" b="1" dirty="0">
              <a:latin typeface="Arial" pitchFamily="34" charset="0"/>
              <a:cs typeface="Arial" pitchFamily="34" charset="0"/>
            </a:endParaRPr>
          </a:p>
          <a:p>
            <a:r>
              <a:rPr lang="es-ES_tradnl" sz="1600" dirty="0">
                <a:latin typeface="Arial" pitchFamily="34" charset="0"/>
                <a:cs typeface="Arial" pitchFamily="34" charset="0"/>
              </a:rPr>
              <a:t> </a:t>
            </a:r>
            <a:endParaRPr lang="es-MX" sz="1600" dirty="0">
              <a:latin typeface="Arial" pitchFamily="34" charset="0"/>
              <a:cs typeface="Arial" pitchFamily="34" charset="0"/>
            </a:endParaRPr>
          </a:p>
          <a:p>
            <a:r>
              <a:rPr lang="es-ES_tradnl" sz="1600" dirty="0">
                <a:latin typeface="Arial" pitchFamily="34" charset="0"/>
                <a:cs typeface="Arial" pitchFamily="34" charset="0"/>
              </a:rPr>
              <a:t>Distintos significados de la distribución equitativa de oportunidades</a:t>
            </a:r>
            <a:r>
              <a:rPr lang="es-MX" sz="1600" dirty="0">
                <a:latin typeface="Arial" pitchFamily="34" charset="0"/>
                <a:cs typeface="Arial" pitchFamily="34" charset="0"/>
              </a:rPr>
              <a:t> escolares</a:t>
            </a:r>
          </a:p>
          <a:p>
            <a:r>
              <a:rPr lang="es-ES_tradnl" sz="1600" dirty="0">
                <a:latin typeface="Arial" pitchFamily="34" charset="0"/>
                <a:cs typeface="Arial" pitchFamily="34" charset="0"/>
              </a:rPr>
              <a:t> </a:t>
            </a:r>
            <a:endParaRPr lang="es-MX" sz="1600" dirty="0">
              <a:latin typeface="Arial" pitchFamily="34" charset="0"/>
              <a:cs typeface="Arial" pitchFamily="34" charset="0"/>
            </a:endParaRPr>
          </a:p>
          <a:p>
            <a:r>
              <a:rPr lang="es-ES_tradnl" sz="1600" dirty="0">
                <a:latin typeface="Arial" pitchFamily="34" charset="0"/>
                <a:cs typeface="Arial" pitchFamily="34" charset="0"/>
              </a:rPr>
              <a:t>1. Definición tradicional (propuesta en  la ley federal de educación que fue abrogada en 1993): </a:t>
            </a:r>
            <a:endParaRPr lang="es-MX" sz="1600" dirty="0">
              <a:latin typeface="Arial" pitchFamily="34" charset="0"/>
              <a:cs typeface="Arial" pitchFamily="34" charset="0"/>
            </a:endParaRPr>
          </a:p>
          <a:p>
            <a:r>
              <a:rPr lang="es-ES_tradnl" sz="1600" dirty="0">
                <a:latin typeface="Arial" pitchFamily="34" charset="0"/>
                <a:cs typeface="Arial" pitchFamily="34" charset="0"/>
              </a:rPr>
              <a:t> </a:t>
            </a:r>
            <a:endParaRPr lang="es-MX" sz="1600" dirty="0">
              <a:latin typeface="Arial" pitchFamily="34" charset="0"/>
              <a:cs typeface="Arial" pitchFamily="34" charset="0"/>
            </a:endParaRPr>
          </a:p>
          <a:p>
            <a:r>
              <a:rPr lang="es-ES_tradnl" sz="1600" dirty="0">
                <a:latin typeface="Arial" pitchFamily="34" charset="0"/>
                <a:cs typeface="Arial" pitchFamily="34" charset="0"/>
              </a:rPr>
              <a:t>“Asegurar que todos los niños en edades de cursar la educación primaria tengan acceso a la misma, y ofrecer a quienes lo soliciten, el grado escolar subsecuente.”</a:t>
            </a:r>
            <a:endParaRPr lang="es-MX" sz="1600" dirty="0">
              <a:latin typeface="Arial" pitchFamily="34" charset="0"/>
              <a:cs typeface="Arial" pitchFamily="34" charset="0"/>
            </a:endParaRPr>
          </a:p>
          <a:p>
            <a:r>
              <a:rPr lang="es-ES_tradnl" dirty="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775493520"/>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87624" y="2060848"/>
            <a:ext cx="6768752" cy="2031325"/>
          </a:xfrm>
          <a:prstGeom prst="rect">
            <a:avLst/>
          </a:prstGeom>
        </p:spPr>
        <p:txBody>
          <a:bodyPr wrap="square">
            <a:spAutoFit/>
          </a:bodyPr>
          <a:lstStyle/>
          <a:p>
            <a:r>
              <a:rPr lang="es-ES" i="1" dirty="0"/>
              <a:t>Cuarta </a:t>
            </a:r>
            <a:r>
              <a:rPr lang="es-ES" i="1" dirty="0" smtClean="0"/>
              <a:t>tesis.</a:t>
            </a:r>
          </a:p>
          <a:p>
            <a:endParaRPr lang="es-MX" dirty="0"/>
          </a:p>
          <a:p>
            <a:r>
              <a:rPr lang="es-ES" i="1" dirty="0"/>
              <a:t>Las desigualdades educativas se originan en que la </a:t>
            </a:r>
            <a:r>
              <a:rPr lang="es-ES" i="1" dirty="0" smtClean="0"/>
              <a:t>educación </a:t>
            </a:r>
            <a:r>
              <a:rPr lang="es-ES" i="1" dirty="0"/>
              <a:t>destinada a  los sectores sociales de menores recursos es impartida por medio de procedimientos que no fueron diseñados </a:t>
            </a:r>
            <a:r>
              <a:rPr lang="es-ES" i="1" dirty="0" smtClean="0"/>
              <a:t>-y </a:t>
            </a:r>
            <a:r>
              <a:rPr lang="es-ES" i="1" dirty="0"/>
              <a:t>de agentes que no fueron </a:t>
            </a:r>
            <a:r>
              <a:rPr lang="es-ES" i="1" dirty="0" smtClean="0"/>
              <a:t>preparados- </a:t>
            </a:r>
            <a:r>
              <a:rPr lang="es-ES" i="1" dirty="0"/>
              <a:t>para responder a los requerimientos de esos sectores</a:t>
            </a:r>
            <a:r>
              <a:rPr lang="es-ES" i="1" dirty="0" smtClean="0"/>
              <a:t>.</a:t>
            </a:r>
            <a:endParaRPr lang="es-MX" dirty="0"/>
          </a:p>
        </p:txBody>
      </p:sp>
    </p:spTree>
    <p:extLst>
      <p:ext uri="{BB962C8B-B14F-4D97-AF65-F5344CB8AC3E}">
        <p14:creationId xmlns:p14="http://schemas.microsoft.com/office/powerpoint/2010/main" val="3215515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2250738"/>
            <a:ext cx="7200800" cy="1754326"/>
          </a:xfrm>
          <a:prstGeom prst="rect">
            <a:avLst/>
          </a:prstGeom>
        </p:spPr>
        <p:txBody>
          <a:bodyPr wrap="square">
            <a:spAutoFit/>
          </a:bodyPr>
          <a:lstStyle/>
          <a:p>
            <a:r>
              <a:rPr lang="es-ES" dirty="0"/>
              <a:t>Como se puede apreciar, esta tesis es complementaria de la anterior; ya que se refiere a los efectos que genera, en la desigual distribución de oportunidades educativas, el hecho de que la preparación y los comportamientos de los actores que participan en el proceso de enseñanza-aprendizaje, no respondan  a los requerimientos de los sectores </a:t>
            </a:r>
            <a:r>
              <a:rPr lang="es-ES" dirty="0" smtClean="0"/>
              <a:t>mayoritarios de la sociedad. </a:t>
            </a:r>
            <a:endParaRPr lang="es-MX" dirty="0"/>
          </a:p>
        </p:txBody>
      </p:sp>
    </p:spTree>
    <p:extLst>
      <p:ext uri="{BB962C8B-B14F-4D97-AF65-F5344CB8AC3E}">
        <p14:creationId xmlns:p14="http://schemas.microsoft.com/office/powerpoint/2010/main" val="10815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35696" y="2276872"/>
            <a:ext cx="5688632" cy="1200329"/>
          </a:xfrm>
          <a:prstGeom prst="rect">
            <a:avLst/>
          </a:prstGeom>
        </p:spPr>
        <p:txBody>
          <a:bodyPr wrap="square">
            <a:spAutoFit/>
          </a:bodyPr>
          <a:lstStyle/>
          <a:p>
            <a:r>
              <a:rPr lang="es-ES" dirty="0"/>
              <a:t>A continuación nos referiremos a los efectos que tienen, en la determinación de las desigualdades educativas, </a:t>
            </a:r>
            <a:r>
              <a:rPr lang="es-ES" dirty="0" smtClean="0"/>
              <a:t>el </a:t>
            </a:r>
            <a:r>
              <a:rPr lang="es-ES" dirty="0"/>
              <a:t>desempeño profesional de los docentes y sus condiciones de </a:t>
            </a:r>
            <a:r>
              <a:rPr lang="es-ES" dirty="0" smtClean="0"/>
              <a:t>trabajo.</a:t>
            </a:r>
            <a:endParaRPr lang="es-MX" dirty="0"/>
          </a:p>
        </p:txBody>
      </p:sp>
    </p:spTree>
    <p:extLst>
      <p:ext uri="{BB962C8B-B14F-4D97-AF65-F5344CB8AC3E}">
        <p14:creationId xmlns:p14="http://schemas.microsoft.com/office/powerpoint/2010/main" val="4256604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75656" y="2045747"/>
            <a:ext cx="6408712" cy="2031325"/>
          </a:xfrm>
          <a:prstGeom prst="rect">
            <a:avLst/>
          </a:prstGeom>
        </p:spPr>
        <p:txBody>
          <a:bodyPr wrap="square">
            <a:spAutoFit/>
          </a:bodyPr>
          <a:lstStyle/>
          <a:p>
            <a:r>
              <a:rPr lang="es-ES" dirty="0" smtClean="0"/>
              <a:t>Desempeño </a:t>
            </a:r>
            <a:r>
              <a:rPr lang="es-ES" dirty="0"/>
              <a:t>profesional de los </a:t>
            </a:r>
            <a:r>
              <a:rPr lang="es-ES" dirty="0" smtClean="0"/>
              <a:t>docentes.</a:t>
            </a:r>
            <a:endParaRPr lang="es-MX" dirty="0"/>
          </a:p>
          <a:p>
            <a:r>
              <a:rPr lang="es-ES" dirty="0"/>
              <a:t> </a:t>
            </a:r>
            <a:endParaRPr lang="es-MX" dirty="0"/>
          </a:p>
          <a:p>
            <a:r>
              <a:rPr lang="es-ES" dirty="0"/>
              <a:t>La participación de los maestros en la determinación de la desigual distribución de los resultados académicos de sus estudiantes, ha sido analizada en diversas investigaciones; las cuales se han basado en enfoques sociológicos </a:t>
            </a:r>
            <a:r>
              <a:rPr lang="es-ES" dirty="0" smtClean="0"/>
              <a:t>-como </a:t>
            </a:r>
            <a:r>
              <a:rPr lang="es-ES" dirty="0"/>
              <a:t>el interaccionismo simbólico- o en métodos antropológicos.</a:t>
            </a:r>
            <a:endParaRPr lang="es-MX" dirty="0"/>
          </a:p>
        </p:txBody>
      </p:sp>
    </p:spTree>
    <p:extLst>
      <p:ext uri="{BB962C8B-B14F-4D97-AF65-F5344CB8AC3E}">
        <p14:creationId xmlns:p14="http://schemas.microsoft.com/office/powerpoint/2010/main" val="860682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1640" y="1844824"/>
            <a:ext cx="6552728" cy="2862322"/>
          </a:xfrm>
          <a:prstGeom prst="rect">
            <a:avLst/>
          </a:prstGeom>
        </p:spPr>
        <p:txBody>
          <a:bodyPr wrap="square">
            <a:spAutoFit/>
          </a:bodyPr>
          <a:lstStyle/>
          <a:p>
            <a:r>
              <a:rPr lang="es-ES" dirty="0"/>
              <a:t>Las investigaciones arriba citadas han confirmado que los maestros construyen conceptos negativos acerca de las habilidades de los alumnos que sufren retrasos pedagógicos; pues clasifican generalmente a tales alumnos entre los menos capaces de sus respectivos </a:t>
            </a:r>
            <a:r>
              <a:rPr lang="es-ES" dirty="0" smtClean="0"/>
              <a:t>grupos, sin </a:t>
            </a:r>
            <a:r>
              <a:rPr lang="es-ES" dirty="0"/>
              <a:t>haber puesto a prueba, </a:t>
            </a:r>
            <a:r>
              <a:rPr lang="es-ES" dirty="0" smtClean="0"/>
              <a:t>objetivamente, </a:t>
            </a:r>
            <a:r>
              <a:rPr lang="es-ES" dirty="0"/>
              <a:t>esa impresión</a:t>
            </a:r>
            <a:r>
              <a:rPr lang="es-ES" dirty="0" smtClean="0"/>
              <a:t>.</a:t>
            </a:r>
          </a:p>
          <a:p>
            <a:endParaRPr lang="es-ES" dirty="0"/>
          </a:p>
          <a:p>
            <a:r>
              <a:rPr lang="es-ES" dirty="0" smtClean="0"/>
              <a:t>Ello </a:t>
            </a:r>
            <a:r>
              <a:rPr lang="es-ES" dirty="0"/>
              <a:t>les  impide  proporcionar a alumnos mencionados diversos apoyos que podrían, eventualmente, mejorar la situación académica de los mismos. </a:t>
            </a:r>
            <a:endParaRPr lang="es-MX" dirty="0"/>
          </a:p>
        </p:txBody>
      </p:sp>
    </p:spTree>
    <p:extLst>
      <p:ext uri="{BB962C8B-B14F-4D97-AF65-F5344CB8AC3E}">
        <p14:creationId xmlns:p14="http://schemas.microsoft.com/office/powerpoint/2010/main" val="1404199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1402898"/>
            <a:ext cx="7128792" cy="3970318"/>
          </a:xfrm>
          <a:prstGeom prst="rect">
            <a:avLst/>
          </a:prstGeom>
        </p:spPr>
        <p:txBody>
          <a:bodyPr wrap="square">
            <a:spAutoFit/>
          </a:bodyPr>
          <a:lstStyle/>
          <a:p>
            <a:r>
              <a:rPr lang="es-ES" dirty="0"/>
              <a:t>Además, nosotros demostramos que los efectos de las conductas docentes en el aprovechamiento de los alumnos no sólo se </a:t>
            </a:r>
            <a:r>
              <a:rPr lang="es-ES" dirty="0" smtClean="0"/>
              <a:t>manifiesta en </a:t>
            </a:r>
            <a:r>
              <a:rPr lang="es-ES" dirty="0"/>
              <a:t>que los docentes apoyan más a los estudiantes que, a su juicio, tienen mayores habilidades. </a:t>
            </a:r>
            <a:endParaRPr lang="es-ES" dirty="0" smtClean="0"/>
          </a:p>
          <a:p>
            <a:endParaRPr lang="es-ES" dirty="0"/>
          </a:p>
          <a:p>
            <a:r>
              <a:rPr lang="es-ES" dirty="0" smtClean="0"/>
              <a:t>Nuestras </a:t>
            </a:r>
            <a:r>
              <a:rPr lang="es-ES" dirty="0"/>
              <a:t>observaciones también indican que las actitudes y comportamientos de los docentes ante los atrasos pedagógicos reflejan, en algunos casos, indiferencia ante los aprendizajes de sus alumnos</a:t>
            </a:r>
            <a:r>
              <a:rPr lang="es-ES" dirty="0" smtClean="0"/>
              <a:t>.</a:t>
            </a:r>
          </a:p>
          <a:p>
            <a:endParaRPr lang="es-ES" dirty="0" smtClean="0"/>
          </a:p>
          <a:p>
            <a:r>
              <a:rPr lang="es-ES" dirty="0"/>
              <a:t>En casos extremos, los docentes - en lugar de tratar de disminuir los atrasos pedagógicos- asumen conductas que pueden contribuir a agravarlos.</a:t>
            </a:r>
            <a:endParaRPr lang="es-MX" dirty="0"/>
          </a:p>
          <a:p>
            <a:endParaRPr lang="es-MX" dirty="0"/>
          </a:p>
        </p:txBody>
      </p:sp>
    </p:spTree>
    <p:extLst>
      <p:ext uri="{BB962C8B-B14F-4D97-AF65-F5344CB8AC3E}">
        <p14:creationId xmlns:p14="http://schemas.microsoft.com/office/powerpoint/2010/main" val="2108531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331640" y="2204864"/>
            <a:ext cx="6408712" cy="1754326"/>
          </a:xfrm>
          <a:prstGeom prst="rect">
            <a:avLst/>
          </a:prstGeom>
        </p:spPr>
        <p:txBody>
          <a:bodyPr wrap="square">
            <a:spAutoFit/>
          </a:bodyPr>
          <a:lstStyle/>
          <a:p>
            <a:r>
              <a:rPr lang="es-ES" dirty="0"/>
              <a:t>Por otra parte, se ha observado que las actividades docentes desarrolladas en escuelas ubicadas en zonas de escasos recursos, carecen de la relevancia necesaria para atraer el interés de los estudiantes y para ofrecer a éstos una formación verdaderamente útil para su vida diaria. </a:t>
            </a:r>
            <a:endParaRPr lang="es-ES" dirty="0" smtClean="0"/>
          </a:p>
          <a:p>
            <a:endParaRPr lang="es-MX" dirty="0"/>
          </a:p>
        </p:txBody>
      </p:sp>
    </p:spTree>
    <p:extLst>
      <p:ext uri="{BB962C8B-B14F-4D97-AF65-F5344CB8AC3E}">
        <p14:creationId xmlns:p14="http://schemas.microsoft.com/office/powerpoint/2010/main" val="2787425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707773"/>
            <a:ext cx="7128792" cy="2308324"/>
          </a:xfrm>
          <a:prstGeom prst="rect">
            <a:avLst/>
          </a:prstGeom>
        </p:spPr>
        <p:txBody>
          <a:bodyPr wrap="square">
            <a:spAutoFit/>
          </a:bodyPr>
          <a:lstStyle/>
          <a:p>
            <a:r>
              <a:rPr lang="es-ES" dirty="0" smtClean="0"/>
              <a:t>Condiciones </a:t>
            </a:r>
            <a:r>
              <a:rPr lang="es-ES" dirty="0"/>
              <a:t>de trabajo de los </a:t>
            </a:r>
            <a:r>
              <a:rPr lang="es-ES" dirty="0" smtClean="0"/>
              <a:t>docentes.</a:t>
            </a:r>
            <a:endParaRPr lang="es-MX" dirty="0"/>
          </a:p>
          <a:p>
            <a:r>
              <a:rPr lang="es-ES" dirty="0"/>
              <a:t> </a:t>
            </a:r>
            <a:endParaRPr lang="es-MX" dirty="0"/>
          </a:p>
          <a:p>
            <a:r>
              <a:rPr lang="es-ES" dirty="0"/>
              <a:t>Innumerables factores que se interponen a que las escuelas frecuentadas por estudiantes de escasos recursos (cuyos capitales culturales son distintos de los adquiridos por quienes pertenecen a las clases sociales intermedias y superiores) puedan atraer, y conservar, a los maestros mejor preparados y a los que han adquirido mayor experiencia a través del ejercicio de su profesión.</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720840"/>
            <a:ext cx="6840760" cy="2862322"/>
          </a:xfrm>
          <a:prstGeom prst="rect">
            <a:avLst/>
          </a:prstGeom>
        </p:spPr>
        <p:txBody>
          <a:bodyPr wrap="square">
            <a:spAutoFit/>
          </a:bodyPr>
          <a:lstStyle/>
          <a:p>
            <a:r>
              <a:rPr lang="es-ES" dirty="0" smtClean="0"/>
              <a:t>La </a:t>
            </a:r>
            <a:r>
              <a:rPr lang="es-ES" dirty="0"/>
              <a:t>demanda laboral para los maestros no está circunscrita a un mercado homogéneo</a:t>
            </a:r>
            <a:r>
              <a:rPr lang="es-ES" dirty="0" smtClean="0"/>
              <a:t>.</a:t>
            </a:r>
          </a:p>
          <a:p>
            <a:endParaRPr lang="es-ES" dirty="0"/>
          </a:p>
          <a:p>
            <a:r>
              <a:rPr lang="es-ES" dirty="0" smtClean="0"/>
              <a:t>Esquemáticamente</a:t>
            </a:r>
            <a:r>
              <a:rPr lang="es-ES" dirty="0"/>
              <a:t>, es posible distinguir el mercado al que corresponden las escuelas urbanas frecuentadas por alumnos procedentes de las clases sociales intermedia y superior; el mercado correspondiente a las escuelas urbanas ubicadas en barrios socialmente marginados; y el correspondiente a las escuelas rurales (diferenciado, a su vez, según las distancias existentes entre dichas escuelas y los centros urbanos).</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2276872"/>
            <a:ext cx="6048672" cy="1477328"/>
          </a:xfrm>
          <a:prstGeom prst="rect">
            <a:avLst/>
          </a:prstGeom>
        </p:spPr>
        <p:txBody>
          <a:bodyPr wrap="square">
            <a:spAutoFit/>
          </a:bodyPr>
          <a:lstStyle/>
          <a:p>
            <a:r>
              <a:rPr lang="es-ES" dirty="0"/>
              <a:t>A la luz de esta diferenciación, </a:t>
            </a:r>
            <a:r>
              <a:rPr lang="es-ES" dirty="0" smtClean="0"/>
              <a:t>existen diferentes incentivos (no </a:t>
            </a:r>
            <a:r>
              <a:rPr lang="es-ES" dirty="0"/>
              <a:t>necesariamente salariales) que tienen a su alcance los maestros adscritos a las escuelas urbanas, por el hecho de vivir en localidades de mayores niveles de desarrollo </a:t>
            </a:r>
            <a:r>
              <a:rPr lang="es-ES" dirty="0" smtClean="0"/>
              <a:t>económico.</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endParaRPr lang="es-MX" sz="1600" dirty="0"/>
          </a:p>
          <a:p>
            <a:endParaRPr lang="es-MX" sz="1600" dirty="0"/>
          </a:p>
          <a:p>
            <a:r>
              <a:rPr lang="es-MX" sz="1600" dirty="0" smtClean="0"/>
              <a:t>2.- Definición convencional revisada:</a:t>
            </a:r>
          </a:p>
          <a:p>
            <a:endParaRPr lang="es-MX" sz="1600" dirty="0"/>
          </a:p>
          <a:p>
            <a:r>
              <a:rPr lang="es-MX" sz="1600" dirty="0" smtClean="0"/>
              <a:t>“Asegurar la igualdad de oportunidades de acceso al sistema escolar, de permanencia en el mismo y de logros académicos”</a:t>
            </a:r>
            <a:endParaRPr lang="es-MX" sz="1600" dirty="0"/>
          </a:p>
        </p:txBody>
      </p:sp>
    </p:spTree>
    <p:extLst>
      <p:ext uri="{BB962C8B-B14F-4D97-AF65-F5344CB8AC3E}">
        <p14:creationId xmlns:p14="http://schemas.microsoft.com/office/powerpoint/2010/main" val="210729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2413338"/>
            <a:ext cx="6480720" cy="1477328"/>
          </a:xfrm>
          <a:prstGeom prst="rect">
            <a:avLst/>
          </a:prstGeom>
        </p:spPr>
        <p:txBody>
          <a:bodyPr wrap="square">
            <a:spAutoFit/>
          </a:bodyPr>
          <a:lstStyle/>
          <a:p>
            <a:r>
              <a:rPr lang="es-ES_tradnl" dirty="0" smtClean="0"/>
              <a:t>Así, pudimos agrupar </a:t>
            </a:r>
            <a:r>
              <a:rPr lang="es-ES_tradnl" dirty="0"/>
              <a:t>a los maestros rurales alrededor de dos categorías. La primera correspondió a aquéllos que </a:t>
            </a:r>
            <a:r>
              <a:rPr lang="es-ES_tradnl" dirty="0" smtClean="0"/>
              <a:t>-como </a:t>
            </a:r>
            <a:r>
              <a:rPr lang="es-ES_tradnl" dirty="0"/>
              <a:t>es bastante </a:t>
            </a:r>
            <a:r>
              <a:rPr lang="es-ES_tradnl" dirty="0" smtClean="0"/>
              <a:t>común- </a:t>
            </a:r>
            <a:r>
              <a:rPr lang="es-ES_tradnl" dirty="0"/>
              <a:t>están en esas escuelas en forma transitoria, por estar tratando de “hacerse acreedores" a ser transferidos hacia alguna escuela urbana. </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997839"/>
            <a:ext cx="6696744" cy="2585323"/>
          </a:xfrm>
          <a:prstGeom prst="rect">
            <a:avLst/>
          </a:prstGeom>
        </p:spPr>
        <p:txBody>
          <a:bodyPr wrap="square">
            <a:spAutoFit/>
          </a:bodyPr>
          <a:lstStyle/>
          <a:p>
            <a:r>
              <a:rPr lang="es-ES" dirty="0"/>
              <a:t>En la otra categoría fueron clasificados los maestros que no deseaban abandonar sus empleos rurales</a:t>
            </a:r>
            <a:r>
              <a:rPr lang="es-ES" dirty="0" smtClean="0"/>
              <a:t>.</a:t>
            </a:r>
          </a:p>
          <a:p>
            <a:endParaRPr lang="es-ES" dirty="0" smtClean="0"/>
          </a:p>
          <a:p>
            <a:r>
              <a:rPr lang="es-ES" dirty="0" smtClean="0"/>
              <a:t>En </a:t>
            </a:r>
            <a:r>
              <a:rPr lang="es-ES" dirty="0"/>
              <a:t>ésta se encontraban quienes no otorgan mucho valor a las condiciones de vida prevalecientes en zonas urbanas, así como algunos docentes que podían disfrutar, en zonas rurales, de algunos incentivos económicos (por ejemplo, un empleo de doble jornada) que otros maestros sólo podían obtener en las urbanas.</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840756"/>
            <a:ext cx="7272808" cy="2308324"/>
          </a:xfrm>
          <a:prstGeom prst="rect">
            <a:avLst/>
          </a:prstGeom>
        </p:spPr>
        <p:txBody>
          <a:bodyPr wrap="square">
            <a:spAutoFit/>
          </a:bodyPr>
          <a:lstStyle/>
          <a:p>
            <a:r>
              <a:rPr lang="es-ES" dirty="0"/>
              <a:t>Los maestros que correspondieron a este segundo grupo eran </a:t>
            </a:r>
            <a:r>
              <a:rPr lang="es-ES" dirty="0" smtClean="0"/>
              <a:t>-en </a:t>
            </a:r>
            <a:r>
              <a:rPr lang="es-ES" dirty="0"/>
              <a:t>términos </a:t>
            </a:r>
            <a:r>
              <a:rPr lang="es-ES" dirty="0" smtClean="0"/>
              <a:t>estadísticos- de </a:t>
            </a:r>
            <a:r>
              <a:rPr lang="es-ES" dirty="0"/>
              <a:t>sexo masculino, sus edades eran superiores a los 30 años, </a:t>
            </a:r>
            <a:r>
              <a:rPr lang="es-ES" dirty="0" smtClean="0"/>
              <a:t>sostenían </a:t>
            </a:r>
            <a:r>
              <a:rPr lang="es-ES" dirty="0"/>
              <a:t>por si mismos a una familia numerosa, estaban casados con mujeres de escasa escolaridad (las cuales, en general, no desempeñaban ocupaciones remuneradas), residían en la comunidad en la que trabajan (o cerca de ella), eran originarios de alguna localidad rural y cursaron su educación normal en instituciones públicas. </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228671"/>
            <a:ext cx="6768752" cy="1200329"/>
          </a:xfrm>
          <a:prstGeom prst="rect">
            <a:avLst/>
          </a:prstGeom>
        </p:spPr>
        <p:txBody>
          <a:bodyPr wrap="square">
            <a:spAutoFit/>
          </a:bodyPr>
          <a:lstStyle/>
          <a:p>
            <a:r>
              <a:rPr lang="es-ES" dirty="0"/>
              <a:t>También se encontraron en esta segunda categoría los maestros que cursaron la educación normal superior y tenían, por tanto, la oportunidad de ejercer la docencia, en turnos vespertinos, en alguna escuela secundaria</a:t>
            </a:r>
            <a:r>
              <a:rPr lang="es-ES" dirty="0" smtClean="0"/>
              <a:t>.</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75656" y="2167696"/>
            <a:ext cx="6192688" cy="1477328"/>
          </a:xfrm>
          <a:prstGeom prst="rect">
            <a:avLst/>
          </a:prstGeom>
        </p:spPr>
        <p:txBody>
          <a:bodyPr wrap="square">
            <a:spAutoFit/>
          </a:bodyPr>
          <a:lstStyle/>
          <a:p>
            <a:r>
              <a:rPr lang="es-ES" dirty="0" smtClean="0"/>
              <a:t>Como es fácil apreciar, estas características no corresponden a la mayor parte de los maestros rurales; lo que explica que el 49% de los docentes entrevistados ya hubieran comunicado a las autoridades su deseo de ser transferidos a alguna escuela urbana</a:t>
            </a:r>
          </a:p>
        </p:txBody>
      </p:sp>
    </p:spTree>
    <p:extLst>
      <p:ext uri="{BB962C8B-B14F-4D97-AF65-F5344CB8AC3E}">
        <p14:creationId xmlns:p14="http://schemas.microsoft.com/office/powerpoint/2010/main" val="3491932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305342"/>
            <a:ext cx="7056784" cy="3693319"/>
          </a:xfrm>
          <a:prstGeom prst="rect">
            <a:avLst/>
          </a:prstGeom>
        </p:spPr>
        <p:txBody>
          <a:bodyPr wrap="square">
            <a:spAutoFit/>
          </a:bodyPr>
          <a:lstStyle/>
          <a:p>
            <a:r>
              <a:rPr lang="es-ES" b="1" dirty="0"/>
              <a:t>ESTRATEGIAS PARA EVITAR EL CRECIMIENTO DEL REZAGO</a:t>
            </a:r>
            <a:endParaRPr lang="es-MX" b="1" dirty="0"/>
          </a:p>
          <a:p>
            <a:r>
              <a:rPr lang="es-ES" dirty="0"/>
              <a:t> </a:t>
            </a:r>
            <a:endParaRPr lang="es-MX" dirty="0"/>
          </a:p>
          <a:p>
            <a:r>
              <a:rPr lang="es-MX" b="1" dirty="0"/>
              <a:t>Pedagógica</a:t>
            </a:r>
          </a:p>
          <a:p>
            <a:endParaRPr lang="es-MX" dirty="0" smtClean="0"/>
          </a:p>
          <a:p>
            <a:r>
              <a:rPr lang="es-MX" dirty="0" smtClean="0"/>
              <a:t>Desde </a:t>
            </a:r>
            <a:r>
              <a:rPr lang="es-MX" dirty="0"/>
              <a:t>el punto de vista pedagógico, el aprovechamiento académico sólo puede ser combatido si se imparte una educación socialmente relevante y culturalmente </a:t>
            </a:r>
            <a:r>
              <a:rPr lang="es-MX" dirty="0" smtClean="0"/>
              <a:t>pertinente</a:t>
            </a:r>
          </a:p>
          <a:p>
            <a:endParaRPr lang="es-MX" dirty="0"/>
          </a:p>
          <a:p>
            <a:r>
              <a:rPr lang="es-MX" dirty="0" smtClean="0"/>
              <a:t>Ello </a:t>
            </a:r>
            <a:r>
              <a:rPr lang="es-MX" dirty="0"/>
              <a:t>significa asegurar, por un lado, que los </a:t>
            </a:r>
            <a:r>
              <a:rPr lang="es-MX" dirty="0" smtClean="0"/>
              <a:t>currículos </a:t>
            </a:r>
            <a:r>
              <a:rPr lang="es-MX" dirty="0"/>
              <a:t>satisfagan </a:t>
            </a:r>
            <a:r>
              <a:rPr lang="es-MX" dirty="0" smtClean="0"/>
              <a:t>las </a:t>
            </a:r>
            <a:r>
              <a:rPr lang="es-MX" dirty="0"/>
              <a:t>necesidades de los diferentes sectores a los que están dirigidos (lo cual es indispensable para promover el ingreso al sistema escolar y la permanencia en el mismo de los integrantes de todos los sectores de la sociedad). </a:t>
            </a:r>
          </a:p>
        </p:txBody>
      </p:sp>
    </p:spTree>
    <p:extLst>
      <p:ext uri="{BB962C8B-B14F-4D97-AF65-F5344CB8AC3E}">
        <p14:creationId xmlns:p14="http://schemas.microsoft.com/office/powerpoint/2010/main" val="725603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2492896"/>
            <a:ext cx="4572000" cy="1200329"/>
          </a:xfrm>
          <a:prstGeom prst="rect">
            <a:avLst/>
          </a:prstGeom>
        </p:spPr>
        <p:txBody>
          <a:bodyPr>
            <a:spAutoFit/>
          </a:bodyPr>
          <a:lstStyle/>
          <a:p>
            <a:r>
              <a:rPr lang="es-MX" dirty="0" smtClean="0"/>
              <a:t>Esta condición sólo se cumple si </a:t>
            </a:r>
            <a:r>
              <a:rPr lang="es-MX" dirty="0"/>
              <a:t>los contenidos y métodos didácticos se adecuen a las posibilidades y condiciones específicas de los diferentes alumnos a los que están dirigidos-</a:t>
            </a:r>
          </a:p>
        </p:txBody>
      </p:sp>
    </p:spTree>
    <p:extLst>
      <p:ext uri="{BB962C8B-B14F-4D97-AF65-F5344CB8AC3E}">
        <p14:creationId xmlns:p14="http://schemas.microsoft.com/office/powerpoint/2010/main" val="725603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1779781"/>
            <a:ext cx="6552728" cy="2862322"/>
          </a:xfrm>
          <a:prstGeom prst="rect">
            <a:avLst/>
          </a:prstGeom>
        </p:spPr>
        <p:txBody>
          <a:bodyPr wrap="square">
            <a:spAutoFit/>
          </a:bodyPr>
          <a:lstStyle/>
          <a:p>
            <a:r>
              <a:rPr lang="es-ES_tradnl" dirty="0"/>
              <a:t>	</a:t>
            </a:r>
            <a:r>
              <a:rPr lang="es-ES_tradnl" b="1" dirty="0"/>
              <a:t>Administrativa</a:t>
            </a:r>
            <a:r>
              <a:rPr lang="es-ES_tradnl" b="1" dirty="0" smtClean="0"/>
              <a:t>:</a:t>
            </a:r>
          </a:p>
          <a:p>
            <a:endParaRPr lang="es-MX" dirty="0"/>
          </a:p>
          <a:p>
            <a:r>
              <a:rPr lang="es-ES_tradnl" dirty="0"/>
              <a:t>El diseño de las reformas educativas requiere:</a:t>
            </a:r>
            <a:endParaRPr lang="es-MX" dirty="0"/>
          </a:p>
          <a:p>
            <a:r>
              <a:rPr lang="es-ES_tradnl" dirty="0"/>
              <a:t> </a:t>
            </a:r>
            <a:endParaRPr lang="es-MX" dirty="0"/>
          </a:p>
          <a:p>
            <a:pPr marL="285750" indent="-285750">
              <a:buClr>
                <a:schemeClr val="accent6"/>
              </a:buClr>
              <a:buFont typeface="Arial" pitchFamily="34" charset="0"/>
              <a:buChar char="•"/>
            </a:pPr>
            <a:r>
              <a:rPr lang="es-ES_tradnl" dirty="0" smtClean="0"/>
              <a:t>Considerar </a:t>
            </a:r>
            <a:r>
              <a:rPr lang="es-ES_tradnl" dirty="0"/>
              <a:t>los diversos factores que pueden determinar el </a:t>
            </a:r>
            <a:r>
              <a:rPr lang="es-ES_tradnl" dirty="0" smtClean="0"/>
              <a:t>resultado de cada reforma</a:t>
            </a:r>
          </a:p>
          <a:p>
            <a:pPr marL="285750" indent="-285750">
              <a:buClr>
                <a:schemeClr val="accent6"/>
              </a:buClr>
              <a:buFont typeface="Arial" pitchFamily="34" charset="0"/>
              <a:buChar char="•"/>
            </a:pPr>
            <a:endParaRPr lang="es-ES_tradnl" dirty="0"/>
          </a:p>
          <a:p>
            <a:pPr marL="285750" indent="-285750">
              <a:buClr>
                <a:schemeClr val="accent6"/>
              </a:buClr>
              <a:buFont typeface="Arial" pitchFamily="34" charset="0"/>
              <a:buChar char="•"/>
            </a:pPr>
            <a:r>
              <a:rPr lang="es-ES_tradnl" dirty="0" smtClean="0"/>
              <a:t>Considerar </a:t>
            </a:r>
            <a:r>
              <a:rPr lang="es-ES_tradnl" dirty="0"/>
              <a:t>las condiciones de los actores que se encargarán de la implementación de los programas, en particular los </a:t>
            </a:r>
            <a:r>
              <a:rPr lang="es-ES_tradnl" dirty="0" smtClean="0"/>
              <a:t>maestros. </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348880"/>
            <a:ext cx="6336704" cy="1200329"/>
          </a:xfrm>
          <a:prstGeom prst="rect">
            <a:avLst/>
          </a:prstGeom>
        </p:spPr>
        <p:txBody>
          <a:bodyPr wrap="square">
            <a:spAutoFit/>
          </a:bodyPr>
          <a:lstStyle/>
          <a:p>
            <a:r>
              <a:rPr lang="es-ES_tradnl" dirty="0" smtClean="0"/>
              <a:t>-Asegurar </a:t>
            </a:r>
            <a:r>
              <a:rPr lang="es-ES_tradnl" dirty="0"/>
              <a:t>que la introducción de innovaciones sea precedida de un cuidadoso proceso de desarrollo experimental y, en su caso, de una eficaz valoración de los efectos de  los programas que se intente </a:t>
            </a:r>
            <a:r>
              <a:rPr lang="es-ES_tradnl" dirty="0" smtClean="0"/>
              <a:t>sustituir.</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2276872"/>
            <a:ext cx="6264696" cy="1754326"/>
          </a:xfrm>
          <a:prstGeom prst="rect">
            <a:avLst/>
          </a:prstGeom>
        </p:spPr>
        <p:txBody>
          <a:bodyPr wrap="square">
            <a:spAutoFit/>
          </a:bodyPr>
          <a:lstStyle/>
          <a:p>
            <a:r>
              <a:rPr lang="es-ES_tradnl" dirty="0" smtClean="0"/>
              <a:t>Y </a:t>
            </a:r>
            <a:r>
              <a:rPr lang="es-ES_tradnl" dirty="0"/>
              <a:t>por último, pero no de menor </a:t>
            </a:r>
            <a:r>
              <a:rPr lang="es-ES_tradnl" dirty="0" smtClean="0"/>
              <a:t>importancia, concebir </a:t>
            </a:r>
            <a:r>
              <a:rPr lang="es-ES_tradnl" dirty="0"/>
              <a:t>las políticas educativas como elementos que forman parte de sistemas complejos, por lo que el éxito de las mismas depende del grado en que se articulen armónicamente con otros programas, que incidan en diversas esferas de la administración pública.	</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Rectángulo"/>
          <p:cNvSpPr/>
          <p:nvPr/>
        </p:nvSpPr>
        <p:spPr>
          <a:xfrm>
            <a:off x="1907704" y="2014969"/>
            <a:ext cx="5472608" cy="2062103"/>
          </a:xfrm>
          <a:prstGeom prst="rect">
            <a:avLst/>
          </a:prstGeom>
        </p:spPr>
        <p:txBody>
          <a:bodyPr wrap="square">
            <a:spAutoFit/>
          </a:bodyPr>
          <a:lstStyle/>
          <a:p>
            <a:r>
              <a:rPr lang="es-ES_tradnl" sz="1600" dirty="0" smtClean="0">
                <a:latin typeface="Arial" pitchFamily="34" charset="0"/>
                <a:cs typeface="Arial" pitchFamily="34" charset="0"/>
              </a:rPr>
              <a:t>3. </a:t>
            </a:r>
            <a:r>
              <a:rPr lang="es-ES_tradnl" sz="1600" dirty="0">
                <a:latin typeface="Arial" pitchFamily="34" charset="0"/>
                <a:cs typeface="Arial" pitchFamily="34" charset="0"/>
              </a:rPr>
              <a:t>Definición </a:t>
            </a:r>
            <a:r>
              <a:rPr lang="es-MX" sz="1600" dirty="0" smtClean="0">
                <a:latin typeface="Arial" pitchFamily="34" charset="0"/>
                <a:cs typeface="Arial" pitchFamily="34" charset="0"/>
              </a:rPr>
              <a:t>propuesta por nosotros</a:t>
            </a:r>
            <a:endParaRPr lang="es-MX" sz="1600" dirty="0">
              <a:latin typeface="Arial" pitchFamily="34" charset="0"/>
              <a:cs typeface="Arial" pitchFamily="34" charset="0"/>
            </a:endParaRPr>
          </a:p>
          <a:p>
            <a:r>
              <a:rPr lang="es-ES_tradnl" sz="1600" dirty="0">
                <a:latin typeface="Arial" pitchFamily="34" charset="0"/>
                <a:cs typeface="Arial" pitchFamily="34" charset="0"/>
              </a:rPr>
              <a:t> </a:t>
            </a:r>
            <a:endParaRPr lang="es-MX" sz="1600" dirty="0">
              <a:latin typeface="Arial" pitchFamily="34" charset="0"/>
              <a:cs typeface="Arial" pitchFamily="34" charset="0"/>
            </a:endParaRPr>
          </a:p>
          <a:p>
            <a:r>
              <a:rPr lang="es-ES_tradnl" sz="1600" dirty="0">
                <a:latin typeface="Arial" pitchFamily="34" charset="0"/>
                <a:cs typeface="Arial" pitchFamily="34" charset="0"/>
              </a:rPr>
              <a:t>“Evitar que el rendimiento de ningún alumno sea inferior al mínimo requerido, y lograr que el  valor agregado de los aprendizajes  de los inscritos en cada aula sea inversamente proporcional a los niveles de las habilidades para el aprendizaje con las que hayan ingresado dichos alumnos.”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2170083063"/>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03648" y="2167696"/>
            <a:ext cx="6192688" cy="1477328"/>
          </a:xfrm>
          <a:prstGeom prst="rect">
            <a:avLst/>
          </a:prstGeom>
        </p:spPr>
        <p:txBody>
          <a:bodyPr wrap="square">
            <a:spAutoFit/>
          </a:bodyPr>
          <a:lstStyle/>
          <a:p>
            <a:r>
              <a:rPr lang="es-MX" b="1" i="1" dirty="0"/>
              <a:t> </a:t>
            </a:r>
            <a:r>
              <a:rPr lang="es-ES" b="1" dirty="0" smtClean="0"/>
              <a:t>Política</a:t>
            </a:r>
          </a:p>
          <a:p>
            <a:endParaRPr lang="es-MX" b="1" i="1" dirty="0"/>
          </a:p>
          <a:p>
            <a:r>
              <a:rPr lang="es-ES_tradnl" dirty="0" smtClean="0"/>
              <a:t>Es necesario </a:t>
            </a:r>
            <a:r>
              <a:rPr lang="es-ES_tradnl" dirty="0"/>
              <a:t>asignar la prioridad más alta a la satisfacción de las necesidades de los sectores sociales que tienen un menor peso en el conjunto de dicho </a:t>
            </a:r>
            <a:r>
              <a:rPr lang="es-ES_tradnl" dirty="0" smtClean="0"/>
              <a:t>sistema.</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204864"/>
            <a:ext cx="6840760" cy="1754326"/>
          </a:xfrm>
          <a:prstGeom prst="rect">
            <a:avLst/>
          </a:prstGeom>
        </p:spPr>
        <p:txBody>
          <a:bodyPr wrap="square">
            <a:spAutoFit/>
          </a:bodyPr>
          <a:lstStyle/>
          <a:p>
            <a:r>
              <a:rPr lang="es-ES_tradnl" dirty="0" smtClean="0"/>
              <a:t>Esta estrategia contribuirá </a:t>
            </a:r>
            <a:r>
              <a:rPr lang="es-ES_tradnl" dirty="0"/>
              <a:t>a construir una sociedad realmente democrática; </a:t>
            </a:r>
            <a:r>
              <a:rPr lang="es-ES_tradnl" dirty="0" smtClean="0"/>
              <a:t>objetivo que no </a:t>
            </a:r>
            <a:r>
              <a:rPr lang="es-ES_tradnl" dirty="0"/>
              <a:t>sólo es intrínsecamente valioso, sino también es estratégicamente </a:t>
            </a:r>
            <a:r>
              <a:rPr lang="es-ES_tradnl" dirty="0" smtClean="0"/>
              <a:t>importante </a:t>
            </a:r>
            <a:r>
              <a:rPr lang="es-ES_tradnl" dirty="0"/>
              <a:t>porque un sistema político que ordene sus prioridades en la forma propuesta contará con el decidido apoyo de los sectores mayoritarios de la sociedad. </a:t>
            </a:r>
            <a:endParaRPr lang="es-MX" dirty="0"/>
          </a:p>
        </p:txBody>
      </p:sp>
    </p:spTree>
    <p:extLst>
      <p:ext uri="{BB962C8B-B14F-4D97-AF65-F5344CB8AC3E}">
        <p14:creationId xmlns:p14="http://schemas.microsoft.com/office/powerpoint/2010/main" val="725603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844824"/>
            <a:ext cx="7416824" cy="2308324"/>
          </a:xfrm>
          <a:prstGeom prst="rect">
            <a:avLst/>
          </a:prstGeom>
        </p:spPr>
        <p:txBody>
          <a:bodyPr wrap="square">
            <a:spAutoFit/>
          </a:bodyPr>
          <a:lstStyle/>
          <a:p>
            <a:r>
              <a:rPr lang="es-MX" b="1" dirty="0" smtClean="0"/>
              <a:t>Financiera</a:t>
            </a:r>
          </a:p>
          <a:p>
            <a:endParaRPr lang="es-MX" dirty="0"/>
          </a:p>
          <a:p>
            <a:r>
              <a:rPr lang="es-MX" dirty="0" smtClean="0"/>
              <a:t>Si </a:t>
            </a:r>
            <a:r>
              <a:rPr lang="es-MX" dirty="0"/>
              <a:t>se apoya pedagógicamente a los educandos que están obteniendo rendimientos académicos deficientes, los aprendizajes de esos educandos se elevarían más rápidamente que los de quienes se encuentran en la situación contraria, porque sus rendimientos están todavía lejos del lugar en el que la curva de los aprendizajes se convierte en </a:t>
            </a:r>
            <a:r>
              <a:rPr lang="es-MX" dirty="0" smtClean="0"/>
              <a:t>asíntota.</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851789"/>
            <a:ext cx="7272808" cy="2585323"/>
          </a:xfrm>
          <a:prstGeom prst="rect">
            <a:avLst/>
          </a:prstGeom>
        </p:spPr>
        <p:txBody>
          <a:bodyPr wrap="square">
            <a:spAutoFit/>
          </a:bodyPr>
          <a:lstStyle/>
          <a:p>
            <a:r>
              <a:rPr lang="es-MX" b="1" dirty="0"/>
              <a:t>RELACIONES ENTRE LA ESCOLARIDAD  Y EL DESARROLLO ECONÓMICO</a:t>
            </a:r>
          </a:p>
          <a:p>
            <a:r>
              <a:rPr lang="es-ES_tradnl" dirty="0"/>
              <a:t> </a:t>
            </a:r>
            <a:endParaRPr lang="es-MX" dirty="0"/>
          </a:p>
          <a:p>
            <a:r>
              <a:rPr lang="es-ES_tradnl" dirty="0"/>
              <a:t>En 1974 realizamos una investigación que nos permitió detectar que, aún durante la década de 1960 (durante la cual se registró un importante crecimiento del PIB), el sistema productivo no tuvo la capacidad necesaria para absorber en condiciones aceptables, a los egresados del sistema escolar y a quienes abandonaron ese sistema antes de concluir los estudios que habían emprendido.</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348880"/>
            <a:ext cx="6552728" cy="1200329"/>
          </a:xfrm>
          <a:prstGeom prst="rect">
            <a:avLst/>
          </a:prstGeom>
        </p:spPr>
        <p:txBody>
          <a:bodyPr wrap="square">
            <a:spAutoFit/>
          </a:bodyPr>
          <a:lstStyle/>
          <a:p>
            <a:r>
              <a:rPr lang="es-ES_tradnl" dirty="0"/>
              <a:t>En síntesis, descubrimos que las tasas de absorción fueron más favorables para los  egresados de la educación superior, mientras las tasas menos favorables correspondieron a los egresados de los niveles educativos inferiores.</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657831"/>
            <a:ext cx="7416824" cy="3139321"/>
          </a:xfrm>
          <a:prstGeom prst="rect">
            <a:avLst/>
          </a:prstGeom>
        </p:spPr>
        <p:txBody>
          <a:bodyPr wrap="square">
            <a:spAutoFit/>
          </a:bodyPr>
          <a:lstStyle/>
          <a:p>
            <a:r>
              <a:rPr lang="es-ES_tradnl" b="1" dirty="0" smtClean="0"/>
              <a:t>EFECTOS </a:t>
            </a:r>
            <a:r>
              <a:rPr lang="es-ES_tradnl" b="1" dirty="0"/>
              <a:t>DE LA EXPANSIÓN DEL SISTEMA ESCOLAR EN LA ESTRATIFICACIÓN SOCIAL</a:t>
            </a:r>
            <a:endParaRPr lang="es-MX" b="1" dirty="0"/>
          </a:p>
          <a:p>
            <a:r>
              <a:rPr lang="es-ES_tradnl" dirty="0"/>
              <a:t> </a:t>
            </a:r>
            <a:endParaRPr lang="es-MX" dirty="0"/>
          </a:p>
          <a:p>
            <a:r>
              <a:rPr lang="es-ES_tradnl" dirty="0"/>
              <a:t>Del fenómeno que acabo de describir dedujimos los efectos que, a nivel global, había tenido la expansión del sistema escolar en la estratificación social. Éstos </a:t>
            </a:r>
            <a:r>
              <a:rPr lang="es-ES_tradnl" dirty="0" smtClean="0"/>
              <a:t>fueron:</a:t>
            </a:r>
            <a:endParaRPr lang="es-MX" dirty="0"/>
          </a:p>
          <a:p>
            <a:r>
              <a:rPr lang="es-ES_tradnl" dirty="0"/>
              <a:t> </a:t>
            </a:r>
            <a:endParaRPr lang="es-MX" dirty="0"/>
          </a:p>
          <a:p>
            <a:r>
              <a:rPr lang="es-ES_tradnl" dirty="0"/>
              <a:t>a) </a:t>
            </a:r>
            <a:r>
              <a:rPr lang="es-ES_tradnl" dirty="0" smtClean="0"/>
              <a:t>Los </a:t>
            </a:r>
            <a:r>
              <a:rPr lang="es-ES_tradnl" dirty="0"/>
              <a:t>sectores populares se enfrentaron, con su escasa educación,  a una </a:t>
            </a:r>
            <a:r>
              <a:rPr lang="es-ES_tradnl" dirty="0" smtClean="0"/>
              <a:t>insuficiente </a:t>
            </a:r>
            <a:r>
              <a:rPr lang="es-ES_tradnl" dirty="0"/>
              <a:t>absorción de mano de obra en el mercado de </a:t>
            </a:r>
            <a:r>
              <a:rPr lang="es-ES_tradnl" dirty="0" smtClean="0"/>
              <a:t>trabajo; lo que </a:t>
            </a:r>
            <a:r>
              <a:rPr lang="es-ES_tradnl" dirty="0"/>
              <a:t>provocó el desempleo de la fuerza de trabajo que logró adquirir algunos grados de educación primaria.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2636912"/>
            <a:ext cx="5976664" cy="1200329"/>
          </a:xfrm>
          <a:prstGeom prst="rect">
            <a:avLst/>
          </a:prstGeom>
        </p:spPr>
        <p:txBody>
          <a:bodyPr wrap="square">
            <a:spAutoFit/>
          </a:bodyPr>
          <a:lstStyle/>
          <a:p>
            <a:r>
              <a:rPr lang="es-ES_tradnl" dirty="0"/>
              <a:t>b) </a:t>
            </a:r>
            <a:r>
              <a:rPr lang="es-ES_tradnl" dirty="0" smtClean="0"/>
              <a:t>Las </a:t>
            </a:r>
            <a:r>
              <a:rPr lang="es-ES_tradnl" dirty="0"/>
              <a:t>clases medias, por su parte, adquirieron más educación que en el </a:t>
            </a:r>
            <a:r>
              <a:rPr lang="es-ES_tradnl" dirty="0" smtClean="0"/>
              <a:t>pasado; </a:t>
            </a:r>
            <a:r>
              <a:rPr lang="es-ES_tradnl" dirty="0"/>
              <a:t>pero ésta sólo les permitió ingresar a ocupaciones que técnicamen­te requieren una menor escolaridad de la que obtuvieron.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274838"/>
            <a:ext cx="6840760" cy="1477328"/>
          </a:xfrm>
          <a:prstGeom prst="rect">
            <a:avLst/>
          </a:prstGeom>
        </p:spPr>
        <p:txBody>
          <a:bodyPr wrap="square">
            <a:spAutoFit/>
          </a:bodyPr>
          <a:lstStyle/>
          <a:p>
            <a:r>
              <a:rPr lang="es-ES_tradnl" dirty="0"/>
              <a:t>c) </a:t>
            </a:r>
            <a:r>
              <a:rPr lang="es-ES_tradnl" dirty="0" smtClean="0"/>
              <a:t>Quienes </a:t>
            </a:r>
            <a:r>
              <a:rPr lang="es-ES_tradnl" dirty="0"/>
              <a:t>pertenecen a las clases superiores concentraron cada vez más </a:t>
            </a:r>
            <a:r>
              <a:rPr lang="es-ES_tradnl" dirty="0" smtClean="0"/>
              <a:t>los </a:t>
            </a:r>
            <a:r>
              <a:rPr lang="es-ES_tradnl" dirty="0"/>
              <a:t>ingresos y además, obtuvieron las oportunidades educativas mas alta­mente valoradas en el mercado de trabajo organizado. Por tanto, estas per­sonas disfrutan ahora de niveles de vida superiores a los que tuvieron sus padres.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189763"/>
            <a:ext cx="6336704" cy="2031325"/>
          </a:xfrm>
          <a:prstGeom prst="rect">
            <a:avLst/>
          </a:prstGeom>
        </p:spPr>
        <p:txBody>
          <a:bodyPr wrap="square">
            <a:spAutoFit/>
          </a:bodyPr>
          <a:lstStyle/>
          <a:p>
            <a:r>
              <a:rPr lang="es-ES_tradnl" dirty="0"/>
              <a:t>Así, </a:t>
            </a:r>
            <a:r>
              <a:rPr lang="es-ES_tradnl" dirty="0" smtClean="0"/>
              <a:t>pues, la expansión escolar al desarrollo de </a:t>
            </a:r>
            <a:r>
              <a:rPr lang="es-ES_tradnl" dirty="0"/>
              <a:t>una sociedad cuyos </a:t>
            </a:r>
            <a:r>
              <a:rPr lang="es-ES_tradnl" dirty="0" smtClean="0"/>
              <a:t>ingresos </a:t>
            </a:r>
            <a:r>
              <a:rPr lang="es-ES_tradnl" dirty="0"/>
              <a:t>están más concentrados que en el pasado, cuya clase media está subempleada (pues desempeña trabajos menos complejos de los que po­dría ejecutar con la educación adquirida) y cuya clase inferior está </a:t>
            </a:r>
            <a:r>
              <a:rPr lang="es-ES_tradnl" dirty="0" smtClean="0"/>
              <a:t>práct­icamente </a:t>
            </a:r>
            <a:r>
              <a:rPr lang="es-ES_tradnl" dirty="0"/>
              <a:t>desempleada, pues apenas puede participar en actividades de escasa productividad. </a:t>
            </a:r>
            <a:endParaRPr lang="es-MX" dirty="0"/>
          </a:p>
        </p:txBody>
      </p:sp>
    </p:spTree>
    <p:extLst>
      <p:ext uri="{BB962C8B-B14F-4D97-AF65-F5344CB8AC3E}">
        <p14:creationId xmlns:p14="http://schemas.microsoft.com/office/powerpoint/2010/main" val="30492976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2311712"/>
            <a:ext cx="7128792" cy="1200329"/>
          </a:xfrm>
          <a:prstGeom prst="rect">
            <a:avLst/>
          </a:prstGeom>
        </p:spPr>
        <p:txBody>
          <a:bodyPr wrap="square">
            <a:spAutoFit/>
          </a:bodyPr>
          <a:lstStyle/>
          <a:p>
            <a:r>
              <a:rPr lang="es-ES" dirty="0"/>
              <a:t>EL ORIGEN DE ESTE PROBLEMA SE ENCUENTRA EN LAS PROPENSIONES AL CONSUMO DE QUIENES SE ENCUENTRAN EN LOS DISTINTOS ESTRATOS DE LA </a:t>
            </a:r>
            <a:r>
              <a:rPr lang="es-ES" dirty="0" smtClean="0"/>
              <a:t>SOCIEDAD.</a:t>
            </a:r>
            <a:endParaRPr lang="es-MX" dirty="0"/>
          </a:p>
          <a:p>
            <a:r>
              <a:rPr lang="es-ES" dirty="0"/>
              <a:t>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3 Rectángulo"/>
          <p:cNvSpPr/>
          <p:nvPr/>
        </p:nvSpPr>
        <p:spPr>
          <a:xfrm>
            <a:off x="1925960" y="1636345"/>
            <a:ext cx="5742384" cy="2810000"/>
          </a:xfrm>
          <a:prstGeom prst="rect">
            <a:avLst/>
          </a:prstGeom>
        </p:spPr>
        <p:txBody>
          <a:bodyPr wrap="square">
            <a:spAutoFit/>
          </a:bodyPr>
          <a:lstStyle/>
          <a:p>
            <a:pPr marL="265176" indent="-265176">
              <a:lnSpc>
                <a:spcPct val="80000"/>
              </a:lnSpc>
              <a:spcBef>
                <a:spcPts val="250"/>
              </a:spcBef>
              <a:buClr>
                <a:schemeClr val="accent1"/>
              </a:buClr>
              <a:buSzPct val="80000"/>
            </a:pPr>
            <a:r>
              <a:rPr lang="es-ES_tradnl" b="1" dirty="0"/>
              <a:t>CALIDAD DE LA EDUCACIÓN BÁSICA</a:t>
            </a:r>
            <a:endParaRPr lang="es-MX" b="1" dirty="0"/>
          </a:p>
          <a:p>
            <a:pPr marL="265176" indent="-265176">
              <a:lnSpc>
                <a:spcPct val="80000"/>
              </a:lnSpc>
              <a:spcBef>
                <a:spcPts val="250"/>
              </a:spcBef>
              <a:buClr>
                <a:schemeClr val="accent1"/>
              </a:buClr>
              <a:buSzPct val="80000"/>
            </a:pPr>
            <a:r>
              <a:rPr lang="es-ES_tradnl" dirty="0"/>
              <a:t> </a:t>
            </a:r>
            <a:endParaRPr lang="es-MX" dirty="0"/>
          </a:p>
          <a:p>
            <a:pPr marL="265176" indent="-265176">
              <a:lnSpc>
                <a:spcPct val="80000"/>
              </a:lnSpc>
              <a:spcBef>
                <a:spcPts val="250"/>
              </a:spcBef>
              <a:buClr>
                <a:schemeClr val="accent1"/>
              </a:buClr>
              <a:buSzPct val="80000"/>
            </a:pPr>
            <a:r>
              <a:rPr lang="es-ES_tradnl" dirty="0"/>
              <a:t>Recorrido analítico:  </a:t>
            </a:r>
            <a:endParaRPr lang="es-MX" dirty="0"/>
          </a:p>
          <a:p>
            <a:pPr marL="265176" indent="-265176">
              <a:lnSpc>
                <a:spcPct val="80000"/>
              </a:lnSpc>
              <a:spcBef>
                <a:spcPts val="250"/>
              </a:spcBef>
              <a:buClr>
                <a:schemeClr val="accent1"/>
              </a:buClr>
              <a:buSzPct val="80000"/>
            </a:pPr>
            <a:r>
              <a:rPr lang="es-ES_tradnl" dirty="0"/>
              <a:t> </a:t>
            </a:r>
            <a:endParaRPr lang="es-MX" dirty="0"/>
          </a:p>
          <a:p>
            <a:pPr marL="285750" indent="-285750">
              <a:lnSpc>
                <a:spcPct val="80000"/>
              </a:lnSpc>
              <a:spcBef>
                <a:spcPts val="250"/>
              </a:spcBef>
              <a:buClr>
                <a:schemeClr val="accent1"/>
              </a:buClr>
              <a:buSzPct val="80000"/>
              <a:buFont typeface="Arial" pitchFamily="34" charset="0"/>
              <a:buChar char="•"/>
            </a:pPr>
            <a:r>
              <a:rPr lang="es-ES_tradnl" dirty="0"/>
              <a:t>“Determinantes de la distribución de las oportunidades educativas</a:t>
            </a:r>
            <a:r>
              <a:rPr lang="es-ES_tradnl" dirty="0" smtClean="0"/>
              <a:t>”</a:t>
            </a:r>
            <a:endParaRPr lang="es-MX" dirty="0"/>
          </a:p>
          <a:p>
            <a:pPr>
              <a:lnSpc>
                <a:spcPct val="80000"/>
              </a:lnSpc>
              <a:spcBef>
                <a:spcPts val="250"/>
              </a:spcBef>
              <a:buClr>
                <a:schemeClr val="accent1"/>
              </a:buClr>
              <a:buSzPct val="80000"/>
            </a:pPr>
            <a:r>
              <a:rPr lang="es-ES_tradnl" dirty="0"/>
              <a:t> </a:t>
            </a:r>
            <a:endParaRPr lang="es-MX" dirty="0"/>
          </a:p>
          <a:p>
            <a:pPr marL="285750" indent="-285750">
              <a:lnSpc>
                <a:spcPct val="80000"/>
              </a:lnSpc>
              <a:spcBef>
                <a:spcPts val="250"/>
              </a:spcBef>
              <a:buClr>
                <a:schemeClr val="accent1"/>
              </a:buClr>
              <a:buSzPct val="80000"/>
              <a:buFont typeface="Arial" pitchFamily="34" charset="0"/>
              <a:buChar char="•"/>
            </a:pPr>
            <a:r>
              <a:rPr lang="es-ES_tradnl" dirty="0"/>
              <a:t>Apertura de la “caja negra”, y cuestionamiento de las interpretaciones convencionales.</a:t>
            </a:r>
          </a:p>
          <a:p>
            <a:pPr marL="285750" indent="-285750">
              <a:buFont typeface="Arial" pitchFamily="34" charset="0"/>
              <a:buChar char="•"/>
            </a:pPr>
            <a:endParaRPr lang="es-ES_tradnl" sz="1600" dirty="0">
              <a:latin typeface="Arial" pitchFamily="34" charset="0"/>
              <a:cs typeface="Arial" pitchFamily="34" charset="0"/>
            </a:endParaRPr>
          </a:p>
          <a:p>
            <a:endParaRPr lang="es-MX" sz="1600" dirty="0">
              <a:latin typeface="Arial" pitchFamily="34" charset="0"/>
              <a:cs typeface="Arial" pitchFamily="34" charset="0"/>
            </a:endParaRPr>
          </a:p>
        </p:txBody>
      </p:sp>
    </p:spTree>
    <p:extLst>
      <p:ext uri="{BB962C8B-B14F-4D97-AF65-F5344CB8AC3E}">
        <p14:creationId xmlns:p14="http://schemas.microsoft.com/office/powerpoint/2010/main" val="277274526"/>
      </p:ext>
    </p:extLst>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2413338"/>
            <a:ext cx="6840760" cy="1200329"/>
          </a:xfrm>
          <a:prstGeom prst="rect">
            <a:avLst/>
          </a:prstGeom>
        </p:spPr>
        <p:txBody>
          <a:bodyPr wrap="square">
            <a:spAutoFit/>
          </a:bodyPr>
          <a:lstStyle/>
          <a:p>
            <a:r>
              <a:rPr lang="es-ES_tradnl" dirty="0" smtClean="0"/>
              <a:t>Esto se debe a que  </a:t>
            </a:r>
            <a:r>
              <a:rPr lang="es-ES_tradnl" dirty="0"/>
              <a:t>el perfil de los bienes y servicios </a:t>
            </a:r>
            <a:r>
              <a:rPr lang="es-ES_tradnl" dirty="0" smtClean="0"/>
              <a:t>producidos </a:t>
            </a:r>
            <a:r>
              <a:rPr lang="es-ES_tradnl" dirty="0"/>
              <a:t>dependió de las demandas y </a:t>
            </a:r>
            <a:r>
              <a:rPr lang="es-ES_tradnl" dirty="0" smtClean="0"/>
              <a:t>necesidades </a:t>
            </a:r>
            <a:r>
              <a:rPr lang="es-ES_tradnl" dirty="0"/>
              <a:t>de los grupos sociales relativamente privilegiados </a:t>
            </a:r>
            <a:r>
              <a:rPr lang="es-ES_tradnl" dirty="0" smtClean="0"/>
              <a:t>-cuyos </a:t>
            </a:r>
            <a:r>
              <a:rPr lang="es-ES_tradnl" dirty="0"/>
              <a:t>satisfactores sólo pueden ser producidos con tecnologías ahorradoras de mano de obra-.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997839"/>
            <a:ext cx="6840760" cy="2585323"/>
          </a:xfrm>
          <a:prstGeom prst="rect">
            <a:avLst/>
          </a:prstGeom>
        </p:spPr>
        <p:txBody>
          <a:bodyPr wrap="square">
            <a:spAutoFit/>
          </a:bodyPr>
          <a:lstStyle/>
          <a:p>
            <a:r>
              <a:rPr lang="es-ES_tradnl" dirty="0"/>
              <a:t>No se consideró, por tanto, la posibilidad de producir los bienes que pueden ser producidos con tecnologías intensivas de mano de obra. </a:t>
            </a:r>
            <a:endParaRPr lang="es-ES_tradnl" dirty="0" smtClean="0"/>
          </a:p>
          <a:p>
            <a:endParaRPr lang="es-ES_tradnl" dirty="0"/>
          </a:p>
          <a:p>
            <a:r>
              <a:rPr lang="es-ES_tradnl" dirty="0" smtClean="0"/>
              <a:t>Aún concediendo </a:t>
            </a:r>
            <a:r>
              <a:rPr lang="es-ES_tradnl" dirty="0"/>
              <a:t>que no haya sido posible orientar de otro modo el proceso de crecimien­to </a:t>
            </a:r>
            <a:r>
              <a:rPr lang="es-ES_tradnl" dirty="0" smtClean="0"/>
              <a:t>-dadas </a:t>
            </a:r>
            <a:r>
              <a:rPr lang="es-ES_tradnl" dirty="0"/>
              <a:t>las condiciones del contexto histórico en que el mismo se inició- </a:t>
            </a:r>
            <a:r>
              <a:rPr lang="es-ES_tradnl" dirty="0" smtClean="0"/>
              <a:t>la </a:t>
            </a:r>
            <a:r>
              <a:rPr lang="es-ES_tradnl" dirty="0"/>
              <a:t>decisión adoptada generó, desafortunadamente, una serie de problemas que, más tarde, se acentuaron. </a:t>
            </a:r>
            <a:endParaRPr lang="es-MX" dirty="0"/>
          </a:p>
        </p:txBody>
      </p:sp>
    </p:spTree>
    <p:extLst>
      <p:ext uri="{BB962C8B-B14F-4D97-AF65-F5344CB8AC3E}">
        <p14:creationId xmlns:p14="http://schemas.microsoft.com/office/powerpoint/2010/main" val="31905620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997839"/>
            <a:ext cx="7128792" cy="2308324"/>
          </a:xfrm>
          <a:prstGeom prst="rect">
            <a:avLst/>
          </a:prstGeom>
        </p:spPr>
        <p:txBody>
          <a:bodyPr wrap="square">
            <a:spAutoFit/>
          </a:bodyPr>
          <a:lstStyle/>
          <a:p>
            <a:r>
              <a:rPr lang="es-ES_tradnl" dirty="0"/>
              <a:t>ES NECESARIO, POR TANTO, ALTERAR LA </a:t>
            </a:r>
            <a:r>
              <a:rPr lang="es-ES_tradnl" dirty="0" smtClean="0"/>
              <a:t>ESTRATIFICACIÓN </a:t>
            </a:r>
            <a:r>
              <a:rPr lang="es-ES_tradnl" dirty="0"/>
              <a:t>SOCIAL (O EL STATUS QUO)</a:t>
            </a:r>
            <a:endParaRPr lang="es-MX" dirty="0"/>
          </a:p>
          <a:p>
            <a:r>
              <a:rPr lang="es-ES_tradnl" dirty="0"/>
              <a:t> </a:t>
            </a:r>
            <a:endParaRPr lang="es-MX" dirty="0"/>
          </a:p>
          <a:p>
            <a:r>
              <a:rPr lang="es-ES_tradnl" dirty="0" smtClean="0"/>
              <a:t>Las </a:t>
            </a:r>
            <a:r>
              <a:rPr lang="es-ES_tradnl" dirty="0"/>
              <a:t>teorías que explican el cambio social pueden ser clasificadas en dos categorías: </a:t>
            </a:r>
            <a:r>
              <a:rPr lang="es-ES_tradnl" dirty="0" smtClean="0"/>
              <a:t>en </a:t>
            </a:r>
            <a:r>
              <a:rPr lang="es-ES_tradnl" dirty="0"/>
              <a:t>la primera se encuentran las que, con base en un paradigma de conflicto, señalan que el camino para alterar el status quo se encuentra en la transformación de las relaciones de producción.</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2433662"/>
            <a:ext cx="6336704" cy="923330"/>
          </a:xfrm>
          <a:prstGeom prst="rect">
            <a:avLst/>
          </a:prstGeom>
        </p:spPr>
        <p:txBody>
          <a:bodyPr wrap="square">
            <a:spAutoFit/>
          </a:bodyPr>
          <a:lstStyle/>
          <a:p>
            <a:r>
              <a:rPr lang="es-ES_tradnl" dirty="0"/>
              <a:t>En la segunda categoría se encuentran las que, con base en un paradigma </a:t>
            </a:r>
            <a:r>
              <a:rPr lang="es-ES_tradnl" dirty="0" err="1"/>
              <a:t>weberiano</a:t>
            </a:r>
            <a:r>
              <a:rPr lang="es-ES_tradnl" dirty="0"/>
              <a:t>, indican que ese camino se encuentra en la transformación de los valores sociales.</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2136339"/>
            <a:ext cx="7200800" cy="1754326"/>
          </a:xfrm>
          <a:prstGeom prst="rect">
            <a:avLst/>
          </a:prstGeom>
        </p:spPr>
        <p:txBody>
          <a:bodyPr wrap="square">
            <a:spAutoFit/>
          </a:bodyPr>
          <a:lstStyle/>
          <a:p>
            <a:r>
              <a:rPr lang="es-ES_tradnl" dirty="0"/>
              <a:t>La aplicación de las primeras ha desembocado en el surgimiento de sociedades que sacrifican la libertad en aras de favorecer la igualdad social. La aplicación  de las segundas, puede provocar una secuencia de cambios fugaces, pues se reflejarían en diversos cambios individuales de conducta, apoyados en la libertad individual, que difícilmente desembocarían en transformaciones sociales.</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2178730"/>
            <a:ext cx="6840760" cy="1754326"/>
          </a:xfrm>
          <a:prstGeom prst="rect">
            <a:avLst/>
          </a:prstGeom>
        </p:spPr>
        <p:txBody>
          <a:bodyPr wrap="square">
            <a:spAutoFit/>
          </a:bodyPr>
          <a:lstStyle/>
          <a:p>
            <a:r>
              <a:rPr lang="es-ES_tradnl" dirty="0"/>
              <a:t>Las sociedades económicamente avanzadas han optado por un camino intermedio, en el cual </a:t>
            </a:r>
            <a:r>
              <a:rPr lang="es-ES_tradnl" dirty="0" smtClean="0"/>
              <a:t>-sin </a:t>
            </a:r>
            <a:r>
              <a:rPr lang="es-ES_tradnl" dirty="0"/>
              <a:t>restringir las libertades individuales- el Estado restringe el consumo de los sectores de altos ingresos, para estar en condiciones de ofrecer servicios públicos de calidad aceptable, y subsidiar el consumo de los sectores de menores ingresos.</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995805"/>
            <a:ext cx="7056784" cy="2585323"/>
          </a:xfrm>
          <a:prstGeom prst="rect">
            <a:avLst/>
          </a:prstGeom>
        </p:spPr>
        <p:txBody>
          <a:bodyPr wrap="square">
            <a:spAutoFit/>
          </a:bodyPr>
          <a:lstStyle/>
          <a:p>
            <a:r>
              <a:rPr lang="es-ES_tradnl" dirty="0"/>
              <a:t>Una sociedad como la nuestra no reúne las condiciones necesarias para seguir ese camino. </a:t>
            </a:r>
            <a:r>
              <a:rPr lang="es-ES_tradnl" dirty="0" smtClean="0"/>
              <a:t>Supongamos que el </a:t>
            </a:r>
            <a:r>
              <a:rPr lang="es-ES_tradnl" dirty="0"/>
              <a:t>gobierno intentara implementar una reforma hacendaria de la profundidad requerida para poder implantar en nuestro país una verdadera democracia social. Es muy probable </a:t>
            </a:r>
            <a:r>
              <a:rPr lang="es-ES_tradnl" dirty="0" smtClean="0"/>
              <a:t>que </a:t>
            </a:r>
            <a:r>
              <a:rPr lang="es-ES_tradnl" dirty="0"/>
              <a:t>los sectores de altos ingresos desviarían sus inversiones hacia otros </a:t>
            </a:r>
            <a:r>
              <a:rPr lang="es-ES_tradnl" dirty="0" smtClean="0"/>
              <a:t>países… con </a:t>
            </a:r>
            <a:r>
              <a:rPr lang="es-ES_tradnl" dirty="0"/>
              <a:t>la consecuente pauperización del nuestro. Eso es lo que puede ocurrir en cualquier sociedad en la que se haya instaurado un capitalismo dependiente.</a:t>
            </a:r>
            <a:endParaRPr lang="es-MX" dirty="0"/>
          </a:p>
          <a:p>
            <a:endParaRPr lang="es-MX" dirty="0"/>
          </a:p>
        </p:txBody>
      </p:sp>
    </p:spTree>
    <p:extLst>
      <p:ext uri="{BB962C8B-B14F-4D97-AF65-F5344CB8AC3E}">
        <p14:creationId xmlns:p14="http://schemas.microsoft.com/office/powerpoint/2010/main" val="921439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136339"/>
            <a:ext cx="6840760" cy="2031325"/>
          </a:xfrm>
          <a:prstGeom prst="rect">
            <a:avLst/>
          </a:prstGeom>
        </p:spPr>
        <p:txBody>
          <a:bodyPr wrap="square">
            <a:spAutoFit/>
          </a:bodyPr>
          <a:lstStyle/>
          <a:p>
            <a:r>
              <a:rPr lang="es-ES_tradnl" b="1" dirty="0"/>
              <a:t>MODELO DE DESARROLLO DESEABLE</a:t>
            </a:r>
            <a:endParaRPr lang="es-MX" b="1" dirty="0"/>
          </a:p>
          <a:p>
            <a:r>
              <a:rPr lang="es-ES_tradnl" dirty="0"/>
              <a:t> </a:t>
            </a:r>
            <a:endParaRPr lang="es-MX" dirty="0"/>
          </a:p>
          <a:p>
            <a:r>
              <a:rPr lang="es-ES_tradnl" dirty="0"/>
              <a:t>Para salir de esta trampa necesitamos optar por un camino diferente. El modelo que necesitamos se apoya esencialmente en la elevación de la productividad de los agentes económicos que pertenecen a los sectores que no han tenido acceso al llamado “sector moderno” del sistema productivo. </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77888" y="2348880"/>
            <a:ext cx="6534472" cy="1754326"/>
          </a:xfrm>
          <a:prstGeom prst="rect">
            <a:avLst/>
          </a:prstGeom>
        </p:spPr>
        <p:txBody>
          <a:bodyPr wrap="square">
            <a:spAutoFit/>
          </a:bodyPr>
          <a:lstStyle/>
          <a:p>
            <a:r>
              <a:rPr lang="es-ES_tradnl" dirty="0"/>
              <a:t>Existen varias estrategias para lograr este propósito</a:t>
            </a:r>
            <a:r>
              <a:rPr lang="es-ES_tradnl" dirty="0" smtClean="0"/>
              <a:t>. </a:t>
            </a:r>
            <a:r>
              <a:rPr lang="es-ES_tradnl" dirty="0"/>
              <a:t>La primera consiste en favorecer –asistencialmente-  el desarrollo de dichos agentes sector. </a:t>
            </a:r>
            <a:r>
              <a:rPr lang="es-ES_tradnl" dirty="0" smtClean="0"/>
              <a:t>Ésta </a:t>
            </a:r>
            <a:r>
              <a:rPr lang="es-ES_tradnl" dirty="0"/>
              <a:t>recomienda "proteger" a las empresas del sector tradicional para que ellas puedan contrarrestar la competencia que les harían las empresas más grandes.</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2420888"/>
            <a:ext cx="6984776" cy="1477328"/>
          </a:xfrm>
          <a:prstGeom prst="rect">
            <a:avLst/>
          </a:prstGeom>
        </p:spPr>
        <p:txBody>
          <a:bodyPr wrap="square">
            <a:spAutoFit/>
          </a:bodyPr>
          <a:lstStyle/>
          <a:p>
            <a:r>
              <a:rPr lang="es-ES_tradnl" dirty="0"/>
              <a:t>Esto, seguramente, generaría una serie de ineficiencias que, a su vez, se traducirían en la elevación de los precios de los bienes y servicios producidos de esa manera. (Ya vimos lo que ocurrió cuando México decidió cerrar su economía al comercio internacional</a:t>
            </a:r>
            <a:r>
              <a:rPr lang="es-ES_tradnl" dirty="0" smtClean="0"/>
              <a:t>).</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07704" y="1568981"/>
            <a:ext cx="5616624" cy="3323987"/>
          </a:xfrm>
          <a:prstGeom prst="rect">
            <a:avLst/>
          </a:prstGeom>
        </p:spPr>
        <p:txBody>
          <a:bodyPr wrap="square">
            <a:spAutoFit/>
          </a:bodyPr>
          <a:lstStyle/>
          <a:p>
            <a:r>
              <a:rPr lang="es-ES_tradnl" sz="1600" dirty="0">
                <a:latin typeface="Arial" pitchFamily="34" charset="0"/>
                <a:cs typeface="Arial" pitchFamily="34" charset="0"/>
              </a:rPr>
              <a:t>Primer </a:t>
            </a:r>
            <a:r>
              <a:rPr lang="es-ES_tradnl" sz="1600" dirty="0" smtClean="0">
                <a:latin typeface="Arial" pitchFamily="34" charset="0"/>
                <a:cs typeface="Arial" pitchFamily="34" charset="0"/>
              </a:rPr>
              <a:t>estudio: Determinantes </a:t>
            </a:r>
            <a:r>
              <a:rPr lang="es-ES_tradnl" sz="1600" dirty="0">
                <a:latin typeface="Arial" pitchFamily="34" charset="0"/>
                <a:cs typeface="Arial" pitchFamily="34" charset="0"/>
              </a:rPr>
              <a:t>del aprovechamiento escolar (o factores asociados al mismo). </a:t>
            </a:r>
          </a:p>
          <a:p>
            <a:endParaRPr lang="es-ES_tradnl" sz="1600" dirty="0">
              <a:latin typeface="Arial" pitchFamily="34" charset="0"/>
              <a:cs typeface="Arial" pitchFamily="34" charset="0"/>
            </a:endParaRPr>
          </a:p>
          <a:p>
            <a:r>
              <a:rPr lang="es-ES_tradnl" sz="1600" dirty="0">
                <a:latin typeface="Arial" pitchFamily="34" charset="0"/>
                <a:cs typeface="Arial" pitchFamily="34" charset="0"/>
              </a:rPr>
              <a:t>Conclusión:</a:t>
            </a:r>
          </a:p>
          <a:p>
            <a:r>
              <a:rPr lang="es-ES_tradnl" sz="1600" dirty="0">
                <a:latin typeface="Arial" pitchFamily="34" charset="0"/>
                <a:cs typeface="Arial" pitchFamily="34" charset="0"/>
              </a:rPr>
              <a:t/>
            </a:r>
            <a:br>
              <a:rPr lang="es-ES_tradnl" sz="1600" dirty="0">
                <a:latin typeface="Arial" pitchFamily="34" charset="0"/>
                <a:cs typeface="Arial" pitchFamily="34" charset="0"/>
              </a:rPr>
            </a:br>
            <a:r>
              <a:rPr lang="es-ES_tradnl" sz="1600" dirty="0">
                <a:latin typeface="Arial" pitchFamily="34" charset="0"/>
                <a:cs typeface="Arial" pitchFamily="34" charset="0"/>
              </a:rPr>
              <a:t>“La escasa influencia en el rendimiento escolar que los modelos econométricos atribuyen insumos escolares se debe a que la asociación de calidad de los mismos con los antecedentes socioeconómicos de los estudiantes (</a:t>
            </a:r>
            <a:r>
              <a:rPr lang="es-ES_tradnl" sz="1600" dirty="0" err="1">
                <a:latin typeface="Arial" pitchFamily="34" charset="0"/>
                <a:cs typeface="Arial" pitchFamily="34" charset="0"/>
              </a:rPr>
              <a:t>multicolinealidad</a:t>
            </a:r>
            <a:r>
              <a:rPr lang="es-ES_tradnl" sz="1600" dirty="0" smtClean="0">
                <a:latin typeface="Arial" pitchFamily="34" charset="0"/>
                <a:cs typeface="Arial" pitchFamily="34" charset="0"/>
              </a:rPr>
              <a:t>) </a:t>
            </a:r>
            <a:r>
              <a:rPr lang="es-ES_tradnl" sz="1600" dirty="0">
                <a:latin typeface="Arial" pitchFamily="34" charset="0"/>
                <a:cs typeface="Arial" pitchFamily="34" charset="0"/>
              </a:rPr>
              <a:t>impide observar la influencia de dichos insumos en el aprovechamiento de los alumnos. </a:t>
            </a:r>
          </a:p>
          <a:p>
            <a:endParaRPr lang="es-ES_tradnl" sz="1600" dirty="0">
              <a:latin typeface="Arial" pitchFamily="34" charset="0"/>
              <a:cs typeface="Arial" pitchFamily="34" charset="0"/>
            </a:endParaRPr>
          </a:p>
          <a:p>
            <a:r>
              <a:rPr lang="es-ES_tradnl" dirty="0" smtClean="0"/>
              <a:t> </a:t>
            </a:r>
            <a:endParaRPr lang="es-MX" dirty="0"/>
          </a:p>
        </p:txBody>
      </p:sp>
    </p:spTree>
    <p:extLst>
      <p:ext uri="{BB962C8B-B14F-4D97-AF65-F5344CB8AC3E}">
        <p14:creationId xmlns:p14="http://schemas.microsoft.com/office/powerpoint/2010/main" val="6662054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2250738"/>
            <a:ext cx="7056784" cy="1754326"/>
          </a:xfrm>
          <a:prstGeom prst="rect">
            <a:avLst/>
          </a:prstGeom>
        </p:spPr>
        <p:txBody>
          <a:bodyPr wrap="square">
            <a:spAutoFit/>
          </a:bodyPr>
          <a:lstStyle/>
          <a:p>
            <a:r>
              <a:rPr lang="es-ES_tradnl" dirty="0"/>
              <a:t>La segunda estrategia, que nos parece deseable, se propone articular verticalmente todo un sector económico que funcionaría en forma paralela a los sectores privado y público que ya existen Se </a:t>
            </a:r>
            <a:r>
              <a:rPr lang="es-ES_tradnl" dirty="0" smtClean="0"/>
              <a:t>trataría, </a:t>
            </a:r>
            <a:r>
              <a:rPr lang="es-ES_tradnl" dirty="0"/>
              <a:t>así, de fortalecer  el </a:t>
            </a:r>
            <a:r>
              <a:rPr lang="es-ES_tradnl" dirty="0" smtClean="0"/>
              <a:t>desarrollo </a:t>
            </a:r>
            <a:r>
              <a:rPr lang="es-ES_tradnl" dirty="0"/>
              <a:t>de un "sector social", pues la propiedad de los recursos del mismo estaría distribuida entre los grupos mayoritarios del país. </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348880"/>
            <a:ext cx="6984776" cy="1200329"/>
          </a:xfrm>
          <a:prstGeom prst="rect">
            <a:avLst/>
          </a:prstGeom>
        </p:spPr>
        <p:txBody>
          <a:bodyPr wrap="square">
            <a:spAutoFit/>
          </a:bodyPr>
          <a:lstStyle/>
          <a:p>
            <a:r>
              <a:rPr lang="es-ES_tradnl" dirty="0"/>
              <a:t>Esta opción permitiría optimizar los recursos y conservar los </a:t>
            </a:r>
            <a:r>
              <a:rPr lang="es-ES_tradnl" dirty="0" smtClean="0"/>
              <a:t>excedentes </a:t>
            </a:r>
            <a:r>
              <a:rPr lang="es-ES_tradnl" dirty="0"/>
              <a:t>generados por el sector tradicional, mediante el aprovechamiento del </a:t>
            </a:r>
            <a:r>
              <a:rPr lang="es-ES_tradnl" dirty="0" smtClean="0"/>
              <a:t>mercado </a:t>
            </a:r>
            <a:r>
              <a:rPr lang="es-ES_tradnl" dirty="0"/>
              <a:t>representado por todas las empresas que quedarían articuladas en ese sector independiente. </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2311712"/>
            <a:ext cx="6624736" cy="1477328"/>
          </a:xfrm>
          <a:prstGeom prst="rect">
            <a:avLst/>
          </a:prstGeom>
        </p:spPr>
        <p:txBody>
          <a:bodyPr wrap="square">
            <a:spAutoFit/>
          </a:bodyPr>
          <a:lstStyle/>
          <a:p>
            <a:r>
              <a:rPr lang="es-ES_tradnl" dirty="0"/>
              <a:t>En cambio, si se eligiera un camino más “ortodoxo”, basado en el reforzamiento de la “simbiosis” del sector tradicional con el moderno, éste se quedaría con la “parte del león” (del valor agregado), mientras al sector tradicional le tocaría la “parte del ratón</a:t>
            </a:r>
            <a:r>
              <a:rPr lang="es-ES_tradnl" dirty="0" smtClean="0"/>
              <a:t>”.</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269915"/>
            <a:ext cx="7056784" cy="3970318"/>
          </a:xfrm>
          <a:prstGeom prst="rect">
            <a:avLst/>
          </a:prstGeom>
        </p:spPr>
        <p:txBody>
          <a:bodyPr wrap="square">
            <a:spAutoFit/>
          </a:bodyPr>
          <a:lstStyle/>
          <a:p>
            <a:r>
              <a:rPr lang="es-ES_tradnl" b="1" dirty="0"/>
              <a:t>PAPEL </a:t>
            </a:r>
            <a:r>
              <a:rPr lang="es-ES_tradnl" b="1" dirty="0" smtClean="0"/>
              <a:t>QUE EN </a:t>
            </a:r>
            <a:r>
              <a:rPr lang="es-ES_tradnl" b="1" dirty="0"/>
              <a:t>GENERAL, CORRESPONDERÍA A LOS EDUCADORES, EN LA INCUBACIÓN DEL NUEVO MODELO DE DESARROLLO</a:t>
            </a:r>
            <a:endParaRPr lang="es-MX" b="1" dirty="0"/>
          </a:p>
          <a:p>
            <a:r>
              <a:rPr lang="es-ES_tradnl" dirty="0"/>
              <a:t> </a:t>
            </a:r>
            <a:endParaRPr lang="es-MX" dirty="0"/>
          </a:p>
          <a:p>
            <a:r>
              <a:rPr lang="es-ES_tradnl" dirty="0"/>
              <a:t>En síntesis, los educadores deberían desempeñar dos funciones: </a:t>
            </a:r>
            <a:endParaRPr lang="es-MX" dirty="0"/>
          </a:p>
          <a:p>
            <a:r>
              <a:rPr lang="es-ES_tradnl" dirty="0"/>
              <a:t> </a:t>
            </a:r>
            <a:endParaRPr lang="es-MX" dirty="0"/>
          </a:p>
          <a:p>
            <a:pPr marL="285750" indent="-285750">
              <a:buClr>
                <a:schemeClr val="accent6"/>
              </a:buClr>
              <a:buFont typeface="Arial" pitchFamily="34" charset="0"/>
              <a:buChar char="•"/>
            </a:pPr>
            <a:r>
              <a:rPr lang="es-ES_tradnl" dirty="0" smtClean="0"/>
              <a:t>Involucrarse </a:t>
            </a:r>
            <a:r>
              <a:rPr lang="es-ES_tradnl" dirty="0"/>
              <a:t>en los procesos productivos que se desarrollan en el sector </a:t>
            </a:r>
            <a:r>
              <a:rPr lang="es-ES_tradnl" dirty="0" smtClean="0"/>
              <a:t>tradicional </a:t>
            </a:r>
            <a:r>
              <a:rPr lang="es-ES_tradnl" dirty="0"/>
              <a:t>de la economía;</a:t>
            </a:r>
            <a:endParaRPr lang="es-MX" dirty="0"/>
          </a:p>
          <a:p>
            <a:pPr>
              <a:buClr>
                <a:schemeClr val="accent6"/>
              </a:buClr>
            </a:pPr>
            <a:endParaRPr lang="es-MX" dirty="0"/>
          </a:p>
          <a:p>
            <a:pPr marL="285750" indent="-285750">
              <a:buClr>
                <a:schemeClr val="accent6"/>
              </a:buClr>
              <a:buFont typeface="Arial" pitchFamily="34" charset="0"/>
              <a:buChar char="•"/>
            </a:pPr>
            <a:r>
              <a:rPr lang="es-ES_tradnl" dirty="0" smtClean="0"/>
              <a:t>Reforzar </a:t>
            </a:r>
            <a:r>
              <a:rPr lang="es-ES_tradnl" dirty="0"/>
              <a:t>intencionalmente dichos procesos, ofreciendo a los actores (campesinos, obreros, </a:t>
            </a:r>
            <a:r>
              <a:rPr lang="es-ES_tradnl" dirty="0" smtClean="0"/>
              <a:t>etc.) </a:t>
            </a:r>
            <a:r>
              <a:rPr lang="es-ES_tradnl" dirty="0"/>
              <a:t>y a los </a:t>
            </a:r>
            <a:r>
              <a:rPr lang="es-ES_tradnl" dirty="0" smtClean="0"/>
              <a:t>promotores, </a:t>
            </a:r>
            <a:r>
              <a:rPr lang="es-ES_tradnl" dirty="0"/>
              <a:t>la formación necesaria para el adecuado desempeño de sus funciones.</a:t>
            </a:r>
            <a:endParaRPr lang="es-MX" dirty="0"/>
          </a:p>
          <a:p>
            <a:r>
              <a:rPr lang="es-ES_tradnl" dirty="0"/>
              <a:t> </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628800"/>
            <a:ext cx="7632848" cy="3693319"/>
          </a:xfrm>
          <a:prstGeom prst="rect">
            <a:avLst/>
          </a:prstGeom>
        </p:spPr>
        <p:txBody>
          <a:bodyPr wrap="square">
            <a:spAutoFit/>
          </a:bodyPr>
          <a:lstStyle/>
          <a:p>
            <a:r>
              <a:rPr lang="es-ES_tradnl" dirty="0"/>
              <a:t>¿QUÉ PAPEL CORRESPONDERÍA ESPECÍFICAMENTE A LOS UNIVERSITARIOS?</a:t>
            </a:r>
            <a:endParaRPr lang="es-MX" dirty="0"/>
          </a:p>
          <a:p>
            <a:r>
              <a:rPr lang="es-ES_tradnl" dirty="0"/>
              <a:t> </a:t>
            </a:r>
            <a:endParaRPr lang="es-MX" dirty="0"/>
          </a:p>
          <a:p>
            <a:r>
              <a:rPr lang="es-ES_tradnl" dirty="0" smtClean="0"/>
              <a:t>Las universidades deberían r</a:t>
            </a:r>
            <a:r>
              <a:rPr lang="es-ES" dirty="0" err="1" smtClean="0"/>
              <a:t>evisar</a:t>
            </a:r>
            <a:r>
              <a:rPr lang="es-ES" dirty="0" smtClean="0"/>
              <a:t> </a:t>
            </a:r>
            <a:r>
              <a:rPr lang="es-ES" dirty="0"/>
              <a:t>la orientación de sus funciones de docencia, investigación, servicio y difusión, con el fin de incluir algunas actividades que se dirijan hacia el análisis, interpretación y gradual solución de los problemas que afectan a la actividades productivas realizadas fuera de los sectores hegemónicos del sistema económico del país. </a:t>
            </a:r>
            <a:endParaRPr lang="es-ES" dirty="0" smtClean="0"/>
          </a:p>
          <a:p>
            <a:r>
              <a:rPr lang="es-ES" dirty="0"/>
              <a:t>Como los objetivos de esos programas serían sin duda muy diversos sólo mencionaremos, por brevedad, algunos que pueden ser de especial interés.</a:t>
            </a:r>
            <a:endParaRPr lang="es-MX" dirty="0"/>
          </a:p>
          <a:p>
            <a:endParaRPr lang="es-MX" dirty="0"/>
          </a:p>
        </p:txBody>
      </p:sp>
    </p:spTree>
    <p:extLst>
      <p:ext uri="{BB962C8B-B14F-4D97-AF65-F5344CB8AC3E}">
        <p14:creationId xmlns:p14="http://schemas.microsoft.com/office/powerpoint/2010/main" val="9214396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628800"/>
            <a:ext cx="7488832" cy="3139321"/>
          </a:xfrm>
          <a:prstGeom prst="rect">
            <a:avLst/>
          </a:prstGeom>
        </p:spPr>
        <p:txBody>
          <a:bodyPr wrap="square">
            <a:spAutoFit/>
          </a:bodyPr>
          <a:lstStyle/>
          <a:p>
            <a:r>
              <a:rPr lang="es-ES_tradnl" dirty="0"/>
              <a:t> </a:t>
            </a:r>
            <a:endParaRPr lang="es-MX" dirty="0"/>
          </a:p>
          <a:p>
            <a:pPr lvl="0"/>
            <a:r>
              <a:rPr lang="es-ES_tradnl" dirty="0" smtClean="0"/>
              <a:t>1. Reorientar </a:t>
            </a:r>
            <a:r>
              <a:rPr lang="es-ES_tradnl" dirty="0"/>
              <a:t>los objetivos y contenidos de los </a:t>
            </a:r>
            <a:r>
              <a:rPr lang="es-ES_tradnl" i="1" dirty="0" err="1"/>
              <a:t>curricula</a:t>
            </a:r>
            <a:endParaRPr lang="es-MX" dirty="0"/>
          </a:p>
          <a:p>
            <a:r>
              <a:rPr lang="es-ES_tradnl" dirty="0" smtClean="0"/>
              <a:t>En </a:t>
            </a:r>
            <a:r>
              <a:rPr lang="es-ES_tradnl" dirty="0"/>
              <a:t>varias carreras puede ser necesario transformar la conceptualización de los perfiles de egreso y las formas concretas en que los egresados habrán de incorporarse al sistema productivo. Esto implica revisar los diseños y enfoques curriculares, los métodos de enseñanza-aprendizaje, los materiales didácticos y, sobre todo, las relaciones entre las instituciones educativas y los entornos sociales en que están ubicadas (lo que a su vez incluye, entre otras cosas, la forma en que han de vincularse los aprendizajes de los alumnos con la práctica y el servicio).</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2167696"/>
            <a:ext cx="7056784" cy="1477328"/>
          </a:xfrm>
          <a:prstGeom prst="rect">
            <a:avLst/>
          </a:prstGeom>
        </p:spPr>
        <p:txBody>
          <a:bodyPr wrap="square">
            <a:spAutoFit/>
          </a:bodyPr>
          <a:lstStyle/>
          <a:p>
            <a:r>
              <a:rPr lang="es-ES_tradnl" dirty="0"/>
              <a:t>Finalmente, </a:t>
            </a:r>
            <a:r>
              <a:rPr lang="es-ES_tradnl" i="1" dirty="0"/>
              <a:t>los </a:t>
            </a:r>
            <a:r>
              <a:rPr lang="es-ES_tradnl" i="1" dirty="0" smtClean="0"/>
              <a:t>currículos </a:t>
            </a:r>
            <a:r>
              <a:rPr lang="es-ES_tradnl" dirty="0"/>
              <a:t>deberían </a:t>
            </a:r>
            <a:r>
              <a:rPr lang="es-ES_tradnl" dirty="0" smtClean="0"/>
              <a:t>propiciar </a:t>
            </a:r>
            <a:r>
              <a:rPr lang="es-ES_tradnl" dirty="0"/>
              <a:t>que los alumnos desarrollen las habilidades que son necesarias para analizar y aprender a neutralizar (a través de la investigación y/o el ejercicio profesional) los factores determinantes de los problemas que reflejan un funcionamiento inadecuado de nuestro sistema social.</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2348880"/>
            <a:ext cx="6696744" cy="1477328"/>
          </a:xfrm>
          <a:prstGeom prst="rect">
            <a:avLst/>
          </a:prstGeom>
        </p:spPr>
        <p:txBody>
          <a:bodyPr wrap="square">
            <a:spAutoFit/>
          </a:bodyPr>
          <a:lstStyle/>
          <a:p>
            <a:r>
              <a:rPr lang="es-ES_tradnl" dirty="0"/>
              <a:t>Particular importancia tiene, desde este punto de vista, el servicio social que prestan los egresados de las IES, el cual debería contribuir a preparar a los egresados para estar en condiciones de contribuir a resolver los problemas que afectan a los sectores mayoritarios del país.</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2276872"/>
            <a:ext cx="6696744" cy="1754326"/>
          </a:xfrm>
          <a:prstGeom prst="rect">
            <a:avLst/>
          </a:prstGeom>
        </p:spPr>
        <p:txBody>
          <a:bodyPr wrap="square">
            <a:spAutoFit/>
          </a:bodyPr>
          <a:lstStyle/>
          <a:p>
            <a:pPr lvl="0"/>
            <a:r>
              <a:rPr lang="es-ES_tradnl" dirty="0" smtClean="0"/>
              <a:t>2. Reorientar </a:t>
            </a:r>
            <a:r>
              <a:rPr lang="es-ES_tradnl" dirty="0"/>
              <a:t>los programas de investigación</a:t>
            </a:r>
            <a:endParaRPr lang="es-MX" dirty="0"/>
          </a:p>
          <a:p>
            <a:r>
              <a:rPr lang="es-ES_tradnl" dirty="0"/>
              <a:t> </a:t>
            </a:r>
            <a:endParaRPr lang="es-MX" dirty="0"/>
          </a:p>
          <a:p>
            <a:r>
              <a:rPr lang="es-ES_tradnl" dirty="0"/>
              <a:t>De lo expuesto en la primera parte de esta colaboración se desprende que la transferencia de conocimientos útiles para la producción se ha convertido en una necesidad apremiante en la situación en que se encuentra el país. </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720840"/>
            <a:ext cx="6984776" cy="2585323"/>
          </a:xfrm>
          <a:prstGeom prst="rect">
            <a:avLst/>
          </a:prstGeom>
        </p:spPr>
        <p:txBody>
          <a:bodyPr wrap="square">
            <a:spAutoFit/>
          </a:bodyPr>
          <a:lstStyle/>
          <a:p>
            <a:pPr lvl="0"/>
            <a:r>
              <a:rPr lang="es-ES_tradnl" dirty="0" smtClean="0"/>
              <a:t>3. Estrechar </a:t>
            </a:r>
            <a:r>
              <a:rPr lang="es-ES_tradnl" dirty="0"/>
              <a:t>la vinculación de las instituciones educativas con las actividades productivas y las organizaciones sociales</a:t>
            </a:r>
            <a:endParaRPr lang="es-MX" dirty="0"/>
          </a:p>
          <a:p>
            <a:r>
              <a:rPr lang="es-ES_tradnl" dirty="0"/>
              <a:t> </a:t>
            </a:r>
            <a:endParaRPr lang="es-MX" dirty="0"/>
          </a:p>
          <a:p>
            <a:r>
              <a:rPr lang="es-ES_tradnl" dirty="0"/>
              <a:t>Lo anterior también exige intensificar los programas que específicamente se proponen acercar a las </a:t>
            </a:r>
            <a:r>
              <a:rPr lang="es-ES_tradnl" dirty="0" smtClean="0"/>
              <a:t>universidades con las </a:t>
            </a:r>
            <a:r>
              <a:rPr lang="es-ES_tradnl" dirty="0"/>
              <a:t>unidades productivas y las organizaciones sociales. Para lograrlo, esas instituciones pueden utilizar las prácticas </a:t>
            </a:r>
            <a:r>
              <a:rPr lang="es-ES_tradnl" dirty="0" smtClean="0"/>
              <a:t>profesionales</a:t>
            </a:r>
            <a:r>
              <a:rPr lang="es-ES_tradnl" dirty="0"/>
              <a:t>,</a:t>
            </a:r>
            <a:r>
              <a:rPr lang="es-ES_tradnl" dirty="0" smtClean="0"/>
              <a:t> las </a:t>
            </a:r>
            <a:r>
              <a:rPr lang="es-ES_tradnl" dirty="0"/>
              <a:t>tesis de </a:t>
            </a:r>
            <a:r>
              <a:rPr lang="es-ES_tradnl" dirty="0" smtClean="0"/>
              <a:t>posgrado, </a:t>
            </a:r>
            <a:r>
              <a:rPr lang="es-ES_tradnl" dirty="0"/>
              <a:t>e implementar programas específicamente diseñados con ese </a:t>
            </a:r>
            <a:r>
              <a:rPr lang="es-ES_tradnl" dirty="0" smtClean="0"/>
              <a:t>fin.</a:t>
            </a:r>
            <a:endParaRPr lang="es-MX" dirty="0"/>
          </a:p>
        </p:txBody>
      </p:sp>
    </p:spTree>
    <p:extLst>
      <p:ext uri="{BB962C8B-B14F-4D97-AF65-F5344CB8AC3E}">
        <p14:creationId xmlns:p14="http://schemas.microsoft.com/office/powerpoint/2010/main" val="92143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691680" y="2274838"/>
            <a:ext cx="5832648" cy="1477328"/>
          </a:xfrm>
          <a:prstGeom prst="rect">
            <a:avLst/>
          </a:prstGeom>
        </p:spPr>
        <p:txBody>
          <a:bodyPr wrap="square">
            <a:spAutoFit/>
          </a:bodyPr>
          <a:lstStyle/>
          <a:p>
            <a:r>
              <a:rPr lang="es-ES_tradnl" dirty="0">
                <a:latin typeface="Arial" pitchFamily="34" charset="0"/>
                <a:cs typeface="Arial" pitchFamily="34" charset="0"/>
              </a:rPr>
              <a:t>Para examinar el proceso mediante el cual los insumos escolares (especialmente los maestros) influyen en la determinación del aprovechamiento escolar, realizamos un estudio con el propósito de “abrir la caja negra” de la función-producción del sistema </a:t>
            </a:r>
            <a:r>
              <a:rPr lang="es-ES_tradnl" dirty="0" smtClean="0">
                <a:latin typeface="Arial" pitchFamily="34" charset="0"/>
                <a:cs typeface="Arial" pitchFamily="34" charset="0"/>
              </a:rPr>
              <a:t>escolar.</a:t>
            </a:r>
            <a:endParaRPr lang="es-MX" dirty="0">
              <a:latin typeface="Arial" pitchFamily="34" charset="0"/>
              <a:cs typeface="Arial" pitchFamily="34" charset="0"/>
            </a:endParaRPr>
          </a:p>
        </p:txBody>
      </p:sp>
    </p:spTree>
    <p:extLst>
      <p:ext uri="{BB962C8B-B14F-4D97-AF65-F5344CB8AC3E}">
        <p14:creationId xmlns:p14="http://schemas.microsoft.com/office/powerpoint/2010/main" val="16728728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03648" y="2551837"/>
            <a:ext cx="6408712" cy="1200329"/>
          </a:xfrm>
          <a:prstGeom prst="rect">
            <a:avLst/>
          </a:prstGeom>
        </p:spPr>
        <p:txBody>
          <a:bodyPr wrap="square">
            <a:spAutoFit/>
          </a:bodyPr>
          <a:lstStyle/>
          <a:p>
            <a:r>
              <a:rPr lang="es-ES_tradnl" dirty="0"/>
              <a:t>En síntesis, nos parece que el diseño e instrumentación de los programas que aquí han sido delineados exige replantear los contenidos, métodos y técnicas de la educación, la investigación, la difusión y los servicios universitarios. </a:t>
            </a:r>
            <a:endParaRPr lang="es-MX" dirty="0"/>
          </a:p>
        </p:txBody>
      </p:sp>
    </p:spTree>
    <p:extLst>
      <p:ext uri="{BB962C8B-B14F-4D97-AF65-F5344CB8AC3E}">
        <p14:creationId xmlns:p14="http://schemas.microsoft.com/office/powerpoint/2010/main" val="5675597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2311712"/>
            <a:ext cx="6048672" cy="1477328"/>
          </a:xfrm>
          <a:prstGeom prst="rect">
            <a:avLst/>
          </a:prstGeom>
        </p:spPr>
        <p:txBody>
          <a:bodyPr wrap="square">
            <a:spAutoFit/>
          </a:bodyPr>
          <a:lstStyle/>
          <a:p>
            <a:r>
              <a:rPr lang="es-ES_tradnl" dirty="0"/>
              <a:t>Ello también exige reorientar algunas profesiones, revisar la producción y distribución de los conocimientos y su organización disciplinar; así como las relaciones de las instituciones educativas con la sociedad más amplia. </a:t>
            </a:r>
            <a:endParaRPr lang="es-ES_tradnl" dirty="0" smtClean="0"/>
          </a:p>
          <a:p>
            <a:endParaRPr lang="es-ES_tradnl" dirty="0"/>
          </a:p>
        </p:txBody>
      </p:sp>
    </p:spTree>
    <p:extLst>
      <p:ext uri="{BB962C8B-B14F-4D97-AF65-F5344CB8AC3E}">
        <p14:creationId xmlns:p14="http://schemas.microsoft.com/office/powerpoint/2010/main" val="5675597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9024" y="2618584"/>
            <a:ext cx="6157312" cy="1314472"/>
          </a:xfrm>
        </p:spPr>
        <p:txBody>
          <a:bodyPr>
            <a:normAutofit/>
          </a:bodyPr>
          <a:lstStyle/>
          <a:p>
            <a:pPr marL="0" indent="0">
              <a:buNone/>
            </a:pPr>
            <a:r>
              <a:rPr lang="es-ES_tradnl" sz="1800" dirty="0"/>
              <a:t>Estos cursos de acción, requieren esfuerzos de enorme envergadura; pero nos parece que si son realizados exitosamente, las universidades habrán contribuido a construir una sociedad más productiva, justa y solidaria.</a:t>
            </a:r>
            <a:endParaRPr lang="es-MX" sz="1800" dirty="0"/>
          </a:p>
          <a:p>
            <a:endParaRPr lang="es-MX" dirty="0"/>
          </a:p>
        </p:txBody>
      </p:sp>
    </p:spTree>
    <p:extLst>
      <p:ext uri="{BB962C8B-B14F-4D97-AF65-F5344CB8AC3E}">
        <p14:creationId xmlns:p14="http://schemas.microsoft.com/office/powerpoint/2010/main" val="1706867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Rectángulo"/>
          <p:cNvSpPr/>
          <p:nvPr/>
        </p:nvSpPr>
        <p:spPr>
          <a:xfrm>
            <a:off x="1475656" y="1371540"/>
            <a:ext cx="5976664" cy="3970318"/>
          </a:xfrm>
          <a:prstGeom prst="rect">
            <a:avLst/>
          </a:prstGeom>
        </p:spPr>
        <p:txBody>
          <a:bodyPr wrap="square">
            <a:spAutoFit/>
          </a:bodyPr>
          <a:lstStyle/>
          <a:p>
            <a:r>
              <a:rPr lang="es-MX" dirty="0"/>
              <a:t>Así comprobamos que el  “rezago educativo” es el resultado de un proceso complejo que se lleva a cabo en distintas etapas:</a:t>
            </a:r>
          </a:p>
          <a:p>
            <a:endParaRPr lang="es-MX" dirty="0"/>
          </a:p>
          <a:p>
            <a:pPr marL="285750" indent="-285750">
              <a:buClr>
                <a:schemeClr val="accent6"/>
              </a:buClr>
              <a:buFont typeface="Arial" pitchFamily="34" charset="0"/>
              <a:buChar char="•"/>
            </a:pPr>
            <a:r>
              <a:rPr lang="es-MX" dirty="0"/>
              <a:t>Exclusión del sistema educacional </a:t>
            </a:r>
          </a:p>
          <a:p>
            <a:pPr marL="285750" indent="-285750">
              <a:buClr>
                <a:schemeClr val="accent6"/>
              </a:buClr>
              <a:buFont typeface="Arial" pitchFamily="34" charset="0"/>
              <a:buChar char="•"/>
            </a:pPr>
            <a:endParaRPr lang="es-MX" dirty="0"/>
          </a:p>
          <a:p>
            <a:pPr marL="285750" indent="-285750">
              <a:buClr>
                <a:schemeClr val="accent6"/>
              </a:buClr>
              <a:buFont typeface="Arial" pitchFamily="34" charset="0"/>
              <a:buChar char="•"/>
            </a:pPr>
            <a:r>
              <a:rPr lang="es-MX" dirty="0"/>
              <a:t>Aprovechamiento escolar inferior al mínimo prescrito</a:t>
            </a:r>
          </a:p>
          <a:p>
            <a:pPr marL="285750" indent="-285750">
              <a:buClr>
                <a:schemeClr val="accent6"/>
              </a:buClr>
              <a:buFont typeface="Arial" pitchFamily="34" charset="0"/>
              <a:buChar char="•"/>
            </a:pPr>
            <a:endParaRPr lang="es-MX" dirty="0"/>
          </a:p>
          <a:p>
            <a:pPr marL="285750" indent="-285750">
              <a:buClr>
                <a:schemeClr val="accent6"/>
              </a:buClr>
              <a:buFont typeface="Arial" pitchFamily="34" charset="0"/>
              <a:buChar char="•"/>
            </a:pPr>
            <a:r>
              <a:rPr lang="es-MX" dirty="0"/>
              <a:t>Repetición </a:t>
            </a:r>
          </a:p>
          <a:p>
            <a:pPr marL="285750" indent="-285750">
              <a:buClr>
                <a:schemeClr val="accent6"/>
              </a:buClr>
              <a:buFont typeface="Arial" pitchFamily="34" charset="0"/>
              <a:buChar char="•"/>
            </a:pPr>
            <a:endParaRPr lang="es-MX" dirty="0"/>
          </a:p>
          <a:p>
            <a:pPr marL="285750" indent="-285750">
              <a:buClr>
                <a:schemeClr val="accent6"/>
              </a:buClr>
              <a:buFont typeface="Arial" pitchFamily="34" charset="0"/>
              <a:buChar char="•"/>
            </a:pPr>
            <a:r>
              <a:rPr lang="es-MX" dirty="0"/>
              <a:t> </a:t>
            </a:r>
            <a:r>
              <a:rPr lang="es-MX" dirty="0" err="1"/>
              <a:t>Extraedad</a:t>
            </a:r>
            <a:endParaRPr lang="es-MX" dirty="0"/>
          </a:p>
          <a:p>
            <a:endParaRPr lang="es-MX" dirty="0"/>
          </a:p>
          <a:p>
            <a:r>
              <a:rPr lang="es-MX" dirty="0"/>
              <a:t>Consecuencia: Abandono prematuro de los estudios emprendidos</a:t>
            </a:r>
          </a:p>
        </p:txBody>
      </p:sp>
    </p:spTree>
    <p:extLst>
      <p:ext uri="{BB962C8B-B14F-4D97-AF65-F5344CB8AC3E}">
        <p14:creationId xmlns:p14="http://schemas.microsoft.com/office/powerpoint/2010/main" val="1089974004"/>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685</TotalTime>
  <Words>3157</Words>
  <Application>Microsoft Office PowerPoint</Application>
  <PresentationFormat>Presentación en pantalla (4:3)</PresentationFormat>
  <Paragraphs>234</Paragraphs>
  <Slides>82</Slides>
  <Notes>0</Notes>
  <HiddenSlides>0</HiddenSlides>
  <MMClips>0</MMClips>
  <ScaleCrop>false</ScaleCrop>
  <HeadingPairs>
    <vt:vector size="4" baseType="variant">
      <vt:variant>
        <vt:lpstr>Tema</vt:lpstr>
      </vt:variant>
      <vt:variant>
        <vt:i4>1</vt:i4>
      </vt:variant>
      <vt:variant>
        <vt:lpstr>Títulos de diapositiva</vt:lpstr>
      </vt:variant>
      <vt:variant>
        <vt:i4>82</vt:i4>
      </vt:variant>
    </vt:vector>
  </HeadingPairs>
  <TitlesOfParts>
    <vt:vector size="83" baseType="lpstr">
      <vt:lpstr>Aspecto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Garduño Bello Bianca</dc:creator>
  <cp:lastModifiedBy>SANCHEZ AZAMAR YAZMIN ALEJANDRA</cp:lastModifiedBy>
  <cp:revision>49</cp:revision>
  <dcterms:created xsi:type="dcterms:W3CDTF">2013-04-02T21:20:47Z</dcterms:created>
  <dcterms:modified xsi:type="dcterms:W3CDTF">2013-04-09T14:45:11Z</dcterms:modified>
</cp:coreProperties>
</file>