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4" r:id="rId2"/>
  </p:sldMasterIdLst>
  <p:notesMasterIdLst>
    <p:notesMasterId r:id="rId21"/>
  </p:notesMasterIdLst>
  <p:handoutMasterIdLst>
    <p:handoutMasterId r:id="rId22"/>
  </p:handoutMasterIdLst>
  <p:sldIdLst>
    <p:sldId id="276" r:id="rId3"/>
    <p:sldId id="274" r:id="rId4"/>
    <p:sldId id="277" r:id="rId5"/>
    <p:sldId id="261" r:id="rId6"/>
    <p:sldId id="273" r:id="rId7"/>
    <p:sldId id="280" r:id="rId8"/>
    <p:sldId id="284" r:id="rId9"/>
    <p:sldId id="285" r:id="rId10"/>
    <p:sldId id="286" r:id="rId11"/>
    <p:sldId id="288" r:id="rId12"/>
    <p:sldId id="289" r:id="rId13"/>
    <p:sldId id="290" r:id="rId14"/>
    <p:sldId id="296" r:id="rId15"/>
    <p:sldId id="297" r:id="rId16"/>
    <p:sldId id="299" r:id="rId17"/>
    <p:sldId id="300" r:id="rId18"/>
    <p:sldId id="301" r:id="rId19"/>
    <p:sldId id="302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3" autoAdjust="0"/>
    <p:restoredTop sz="94660"/>
  </p:normalViewPr>
  <p:slideViewPr>
    <p:cSldViewPr>
      <p:cViewPr>
        <p:scale>
          <a:sx n="94" d="100"/>
          <a:sy n="94" d="100"/>
        </p:scale>
        <p:origin x="-592" y="-104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s-MX"/>
              <a:t>01/05/16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s-MX"/>
              <a:t>01/05/16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01/05/16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MX" smtClean="0"/>
              <a:pPr/>
              <a:t>‹Nr.›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4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01/05/16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01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01/05/16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18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01/05/16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315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01/05/16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MX" smtClean="0"/>
              <a:pPr/>
              <a:t>‹Nr.›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9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01/05/16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0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01/05/16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0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01/05/16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6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01/05/16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9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8E36636D-D922-432D-A958-524484B5923D}" type="datetimeFigureOut">
              <a:rPr lang="es-MX" smtClean="0"/>
              <a:pPr/>
              <a:t>01/05/16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15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01/05/16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12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36636D-D922-432D-A958-524484B5923D}" type="datetimeFigureOut">
              <a:rPr lang="es-MX" smtClean="0"/>
              <a:pPr/>
              <a:t>01/05/16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28FB93-0A08-4E7D-8E63-9EFA29F1E093}" type="slidenum">
              <a:rPr lang="es-MX" smtClean="0"/>
              <a:pPr/>
              <a:t>‹Nr.›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31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10236" y="836712"/>
            <a:ext cx="67271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Universidad Iberoamericana Puebla.</a:t>
            </a:r>
          </a:p>
          <a:p>
            <a:pPr algn="ctr"/>
            <a:r>
              <a:rPr 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Área de Síntesis y Evaluación II.</a:t>
            </a:r>
          </a:p>
          <a:p>
            <a:pPr algn="ctr"/>
            <a:r>
              <a:rPr 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Doctor Axel Rodríguez Batres. </a:t>
            </a:r>
          </a:p>
          <a:p>
            <a:pPr algn="ctr"/>
            <a:r>
              <a:rPr 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Proyecto</a:t>
            </a:r>
            <a:r>
              <a:rPr lang="es-MX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Cafetería en Comalcalco, </a:t>
            </a:r>
            <a:r>
              <a:rPr 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Tabasco.</a:t>
            </a:r>
            <a:endParaRPr lang="es-MX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endParaRPr lang="es-MX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endParaRPr lang="es-MX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Integrantes del equipo:</a:t>
            </a:r>
          </a:p>
          <a:p>
            <a:pPr algn="ctr"/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García Alonso Antonio</a:t>
            </a:r>
          </a:p>
          <a:p>
            <a:pPr algn="ctr"/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García Camelo Alessandra</a:t>
            </a:r>
          </a:p>
          <a:p>
            <a:pPr algn="ctr"/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García Jurado Cors Fernanda</a:t>
            </a:r>
          </a:p>
          <a:p>
            <a:pPr algn="ctr"/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Muñoz Poo Oscar Rodrigo</a:t>
            </a:r>
          </a:p>
        </p:txBody>
      </p:sp>
      <p:pic>
        <p:nvPicPr>
          <p:cNvPr id="3074" name="Picture 2" descr="http://www.iberopuebla.mx/imagenes/oficial_roj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1114004"/>
            <a:ext cx="335574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812" y="548680"/>
            <a:ext cx="1080120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CAPACIDAD TÉCNICA , ECONÓMICA Y DE MERCADO</a:t>
            </a:r>
            <a:endParaRPr lang="es-MX" sz="2000" b="1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0" y="6453336"/>
            <a:ext cx="343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Tablas de elaboración propia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48" y="1916832"/>
            <a:ext cx="886957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1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812" y="548680"/>
            <a:ext cx="1080120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SITUACIÓN </a:t>
            </a: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ACTUAL DEL SECTOR</a:t>
            </a:r>
          </a:p>
        </p:txBody>
      </p:sp>
      <p:pic>
        <p:nvPicPr>
          <p:cNvPr id="4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0" y="6453336"/>
            <a:ext cx="343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Tablas de elaboración propia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25860" y="1628800"/>
            <a:ext cx="4176464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+mj-lt"/>
              </a:rPr>
              <a:t>El consumo per cápita de café en México es de 215 </a:t>
            </a:r>
            <a:r>
              <a:rPr lang="es-MX" sz="2000" dirty="0">
                <a:latin typeface="+mj-lt"/>
              </a:rPr>
              <a:t>Tazas (de 225ml cada una) </a:t>
            </a:r>
            <a:r>
              <a:rPr lang="es-MX" sz="2000" dirty="0" smtClean="0">
                <a:latin typeface="+mj-lt"/>
              </a:rPr>
              <a:t>al año, </a:t>
            </a:r>
            <a:r>
              <a:rPr lang="es-MX" sz="2000" dirty="0">
                <a:latin typeface="+mj-lt"/>
              </a:rPr>
              <a:t>lo que es igual a 2.1 kg de café</a:t>
            </a:r>
            <a:r>
              <a:rPr lang="es-MX" sz="2000" dirty="0" smtClean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latin typeface="+mj-lt"/>
              </a:rPr>
              <a:t>Según datos del INEGI, las cafeterías pertenecen al sector restaurantero en nuestro </a:t>
            </a:r>
            <a:r>
              <a:rPr lang="es-MX" sz="2000" dirty="0" smtClean="0">
                <a:latin typeface="+mj-lt"/>
              </a:rPr>
              <a:t>país. El cual representa </a:t>
            </a:r>
            <a:r>
              <a:rPr lang="es-MX" sz="2000" dirty="0">
                <a:latin typeface="+mj-lt"/>
              </a:rPr>
              <a:t>el 1.5% del PIB nacional y el 13% del PIB </a:t>
            </a:r>
            <a:r>
              <a:rPr lang="es-MX" sz="2000" dirty="0" smtClean="0">
                <a:latin typeface="+mj-lt"/>
              </a:rPr>
              <a:t>turístico</a:t>
            </a:r>
            <a:r>
              <a:rPr lang="es-MX" sz="20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MX" sz="20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74.png" descr="mapa cafetero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6420" y="1700808"/>
            <a:ext cx="5399405" cy="330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34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812" y="548680"/>
            <a:ext cx="1080120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MERCADO META</a:t>
            </a:r>
          </a:p>
        </p:txBody>
      </p:sp>
      <p:pic>
        <p:nvPicPr>
          <p:cNvPr id="4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0" y="6453336"/>
            <a:ext cx="343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Tablas de elaboración propia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7828" y="2060848"/>
            <a:ext cx="10513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s-ES" sz="2000" dirty="0" smtClean="0">
                <a:latin typeface="+mj-lt"/>
              </a:rPr>
              <a:t>Demográfica: edad de 15 a 80 años, ambos sexos dentro del NSE C, C+ y AB</a:t>
            </a:r>
          </a:p>
          <a:p>
            <a:pPr lvl="1"/>
            <a:endParaRPr lang="es-ES" sz="2000" dirty="0" smtClean="0">
              <a:latin typeface="+mj-lt"/>
            </a:endParaRPr>
          </a:p>
          <a:p>
            <a:pPr marL="742950" lvl="1" indent="-285750">
              <a:buFont typeface="Arial"/>
              <a:buChar char="•"/>
            </a:pPr>
            <a:r>
              <a:rPr lang="es-ES" sz="2000" dirty="0" smtClean="0">
                <a:latin typeface="+mj-lt"/>
              </a:rPr>
              <a:t>Geográfica: Comalcalco, Tabasco (</a:t>
            </a:r>
            <a:r>
              <a:rPr lang="es-MX" sz="2000" dirty="0">
                <a:latin typeface="+mj-lt"/>
              </a:rPr>
              <a:t>192 802 </a:t>
            </a:r>
            <a:r>
              <a:rPr lang="es-MX" sz="2000" dirty="0" smtClean="0">
                <a:latin typeface="+mj-lt"/>
              </a:rPr>
              <a:t>habitantes)</a:t>
            </a:r>
          </a:p>
          <a:p>
            <a:pPr lvl="1"/>
            <a:endParaRPr lang="es-MX" sz="2000" dirty="0" smtClean="0">
              <a:latin typeface="+mj-lt"/>
            </a:endParaRPr>
          </a:p>
          <a:p>
            <a:pPr marL="742950" lvl="1" indent="-285750">
              <a:buFont typeface="Arial"/>
              <a:buChar char="•"/>
            </a:pPr>
            <a:r>
              <a:rPr lang="es-MX" sz="2000" dirty="0" smtClean="0">
                <a:latin typeface="+mj-lt"/>
              </a:rPr>
              <a:t>Psicográfica: gusto por el café, visita a cafeterías frecuentemente</a:t>
            </a:r>
          </a:p>
          <a:p>
            <a:pPr lvl="1"/>
            <a:endParaRPr lang="es-MX" sz="2000" dirty="0" smtClean="0">
              <a:latin typeface="+mj-lt"/>
            </a:endParaRPr>
          </a:p>
          <a:p>
            <a:pPr marL="742950" lvl="1" indent="-285750">
              <a:buFont typeface="Arial"/>
              <a:buChar char="•"/>
            </a:pPr>
            <a:r>
              <a:rPr lang="es-MX" sz="2000" dirty="0" smtClean="0">
                <a:latin typeface="+mj-lt"/>
              </a:rPr>
              <a:t>Por tasa de uso: dispuestos a gastar un poco más por un buen café orgánico</a:t>
            </a:r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77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0" y="6453336"/>
            <a:ext cx="343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Tablas de elaboración propia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3812" y="548680"/>
            <a:ext cx="1080120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LISIS </a:t>
            </a: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PRECIOS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585159"/>
            <a:ext cx="5515644" cy="27988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1511750"/>
            <a:ext cx="5650136" cy="287224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507418" y="47251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Precio promedio b. Fr</a:t>
            </a:r>
            <a:r>
              <a:rPr lang="es-ES" dirty="0" err="1" smtClean="0"/>
              <a:t>ía</a:t>
            </a:r>
            <a:r>
              <a:rPr lang="es-ES" dirty="0" smtClean="0"/>
              <a:t>: $44.44 </a:t>
            </a:r>
            <a:endParaRPr lang="es-ES_tradn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831248" y="4725144"/>
            <a:ext cx="365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Precio promedio b. caliente</a:t>
            </a:r>
            <a:r>
              <a:rPr lang="es-ES" dirty="0" smtClean="0"/>
              <a:t>: $33.87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696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0" y="6453336"/>
            <a:ext cx="343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Tablas de elaboración propia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93812" y="548680"/>
            <a:ext cx="1080120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ETIQUETA Y EMPAQUE</a:t>
            </a:r>
          </a:p>
        </p:txBody>
      </p:sp>
      <p:pic>
        <p:nvPicPr>
          <p:cNvPr id="6" name="image65.jpg" descr="12896329_10208577485613041_1992743230_o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7908" y="1556792"/>
            <a:ext cx="2696210" cy="2021840"/>
          </a:xfrm>
          <a:prstGeom prst="rect">
            <a:avLst/>
          </a:prstGeom>
          <a:ln/>
        </p:spPr>
      </p:pic>
      <p:pic>
        <p:nvPicPr>
          <p:cNvPr id="7" name="image38.jpg" descr="12903774_10208577453772245_1410355135_o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86300" y="1556792"/>
            <a:ext cx="2695575" cy="2019300"/>
          </a:xfrm>
          <a:prstGeom prst="rect">
            <a:avLst/>
          </a:prstGeom>
          <a:ln/>
        </p:spPr>
      </p:pic>
      <p:pic>
        <p:nvPicPr>
          <p:cNvPr id="8" name="image30.jpg" descr="12896280_10208577411771195_682775322_o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8614692" y="1556792"/>
            <a:ext cx="2695575" cy="2088232"/>
          </a:xfrm>
          <a:prstGeom prst="rect">
            <a:avLst/>
          </a:prstGeom>
          <a:ln/>
        </p:spPr>
      </p:pic>
      <p:pic>
        <p:nvPicPr>
          <p:cNvPr id="9" name="image32.jpg" descr="12922116_10208577509933649_463952406_o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557908" y="3933056"/>
            <a:ext cx="2695575" cy="1962150"/>
          </a:xfrm>
          <a:prstGeom prst="rect">
            <a:avLst/>
          </a:prstGeom>
          <a:ln/>
        </p:spPr>
      </p:pic>
      <p:pic>
        <p:nvPicPr>
          <p:cNvPr id="10" name="image58.jpg" descr="12919355_10208577520613916_1471258488_o.jp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086300" y="3933056"/>
            <a:ext cx="2667000" cy="1962150"/>
          </a:xfrm>
          <a:prstGeom prst="rect">
            <a:avLst/>
          </a:prstGeom>
          <a:ln/>
        </p:spPr>
      </p:pic>
      <p:pic>
        <p:nvPicPr>
          <p:cNvPr id="11" name="image55.pn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9033504" y="3895184"/>
            <a:ext cx="2029460" cy="19100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670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812" y="548680"/>
            <a:ext cx="1080120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PRESUPUESTO DE INVERSI</a:t>
            </a:r>
            <a:r>
              <a:rPr lang="es-ES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Ó</a:t>
            </a:r>
            <a:r>
              <a:rPr lang="es-ES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N INICIAL</a:t>
            </a:r>
            <a:endParaRPr lang="es-MX" sz="2000" b="1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0" y="6453336"/>
            <a:ext cx="343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Tablas de elaboración propia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65" r="-354"/>
          <a:stretch/>
        </p:blipFill>
        <p:spPr bwMode="auto">
          <a:xfrm>
            <a:off x="2854052" y="1556792"/>
            <a:ext cx="7056784" cy="3550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812" y="548680"/>
            <a:ext cx="1080120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PUNTO DE EQUILIBRIO</a:t>
            </a:r>
            <a:endParaRPr lang="es-MX" sz="3200" b="1" dirty="0" smtClean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0" y="6453336"/>
            <a:ext cx="343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Tablas de elaboración propia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9"/>
          <a:stretch/>
        </p:blipFill>
        <p:spPr bwMode="auto">
          <a:xfrm>
            <a:off x="1485900" y="1916832"/>
            <a:ext cx="9433048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1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812" y="548680"/>
            <a:ext cx="108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FLUJO NETO DE EFECTIVO</a:t>
            </a:r>
          </a:p>
        </p:txBody>
      </p:sp>
      <p:pic>
        <p:nvPicPr>
          <p:cNvPr id="4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0" y="6453336"/>
            <a:ext cx="343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Tablas de elaboración propia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9" y="2260570"/>
            <a:ext cx="12188825" cy="8723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07" r="317"/>
          <a:stretch/>
        </p:blipFill>
        <p:spPr>
          <a:xfrm>
            <a:off x="-27597" y="1628799"/>
            <a:ext cx="12026665" cy="50291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070076" y="3573016"/>
            <a:ext cx="2505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latin typeface="Arial" charset="0"/>
                <a:ea typeface="Calibri" charset="0"/>
                <a:cs typeface="Times New Roman" charset="0"/>
              </a:rPr>
              <a:t>TREMA= 12.53%</a:t>
            </a:r>
            <a:endParaRPr lang="es-ES_tradnl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138528" y="4305948"/>
            <a:ext cx="2505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latin typeface="Arial" charset="0"/>
                <a:ea typeface="Calibri" charset="0"/>
                <a:cs typeface="Times New Roman" charset="0"/>
              </a:rPr>
              <a:t>VAN= $66,115</a:t>
            </a:r>
            <a:endParaRPr lang="es-ES_tradnl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670476" y="3573016"/>
            <a:ext cx="2505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latin typeface="Arial" charset="0"/>
                <a:ea typeface="Calibri" charset="0"/>
                <a:cs typeface="Times New Roman" charset="0"/>
              </a:rPr>
              <a:t>IVAN=$0.48</a:t>
            </a:r>
            <a:endParaRPr lang="es-ES_tradnl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36895" y="4365104"/>
            <a:ext cx="2505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latin typeface="Arial" charset="0"/>
                <a:ea typeface="Calibri" charset="0"/>
                <a:cs typeface="Times New Roman" charset="0"/>
              </a:rPr>
              <a:t>TIR=27%</a:t>
            </a:r>
            <a:endParaRPr lang="es-ES_tradnl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294212" y="5517232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b="1" dirty="0" smtClean="0">
                <a:latin typeface="Calibri" charset="0"/>
                <a:ea typeface="Calibri" charset="0"/>
                <a:cs typeface="Times New Roman" charset="0"/>
              </a:rPr>
              <a:t>“RENTABLE PERO INSEGURO”</a:t>
            </a:r>
            <a:endParaRPr lang="es-ES_tradnl" sz="2000" b="1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665401"/>
            <a:ext cx="12188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CONCLUSIONES</a:t>
            </a:r>
            <a:endParaRPr lang="es-ES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2564904"/>
            <a:ext cx="475738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505200"/>
            <a:ext cx="5483832" cy="40671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94012" y="465313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“Donde la </a:t>
            </a:r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cultura se alimenta de </a:t>
            </a:r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caf</a:t>
            </a: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é”</a:t>
            </a:r>
            <a:endParaRPr lang="es-MX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http://g02.a.alicdn.com/kf/HTB1j1czIVXXXXbSaXXXq6xXFXXXt/Fresco-asar-100-Laos-granos-de-caf%C3%A9-ar%C3%A1bica-pantalla-17-grado-AA-granos-de-caf%C3%A9-tostado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"/>
          <a:stretch/>
        </p:blipFill>
        <p:spPr bwMode="auto">
          <a:xfrm>
            <a:off x="8509313" y="3789040"/>
            <a:ext cx="3675396" cy="33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812" y="1772816"/>
            <a:ext cx="108012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En el 2013 se comienza a diseñar una organización llamada Horizontes Creativos, la cual surge partir de un proceso de reestructuración del ejercicio de la Misión de la Providencia de México y en donde se genera la inquietud de los misioneros en impulsar la economía social, cultural y democracia a partir de la generación de empleos y apoyo al comercio justo.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Es </a:t>
            </a:r>
            <a:r>
              <a:rPr lang="es-MX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por esto que se decidió </a:t>
            </a:r>
            <a:r>
              <a:rPr lang="es-MX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establecer </a:t>
            </a:r>
            <a:r>
              <a:rPr lang="es-MX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una cafetería en Comalcalco, en el cual se ofrecerá un café orgánico de gran calidad de la zona de Chiapas y chocolate de los cacaotales de la zona de </a:t>
            </a:r>
            <a:r>
              <a:rPr lang="es-MX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Tabasco, buscando a través de esta propuesta impulsar el comercio justo, generar fuentes de trabajo y autofinanciamiento para la organización de Horizontes Creativos.</a:t>
            </a:r>
            <a:endParaRPr lang="es-MX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MX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3812" y="548680"/>
            <a:ext cx="108012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¿CÓMO NACE EL PROYECTO?</a:t>
            </a:r>
            <a:endParaRPr lang="es-MX" sz="3200" b="1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MISIÓN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781394" cy="3378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 smtClean="0">
                <a:latin typeface="+mj-lt"/>
              </a:rPr>
              <a:t>“Somos </a:t>
            </a:r>
            <a:r>
              <a:rPr lang="es-MX" dirty="0">
                <a:latin typeface="+mj-lt"/>
              </a:rPr>
              <a:t>una empresa que mediante la venta de café y chocolate de Chiapas y Tabasco busca promover el comercio justo apoyando a pequeños productores para ofrecer al cliente una experiencia de calidad para personas que disfrutan de estos </a:t>
            </a:r>
            <a:r>
              <a:rPr lang="es-MX" dirty="0" smtClean="0">
                <a:latin typeface="+mj-lt"/>
              </a:rPr>
              <a:t>productos”</a:t>
            </a:r>
            <a:endParaRPr lang="es-MX" dirty="0">
              <a:latin typeface="+mj-lt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VISIÓN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 smtClean="0">
                <a:latin typeface="+mj-lt"/>
              </a:rPr>
              <a:t>“Ser </a:t>
            </a:r>
            <a:r>
              <a:rPr lang="es-MX" dirty="0">
                <a:latin typeface="+mj-lt"/>
              </a:rPr>
              <a:t>reconocidos en la zona de la Chontalpa como una cafetería que ofrece productos de calidad a través de fuentes generadoras de empleo, comercio justo y buen servicio al cliente, </a:t>
            </a:r>
            <a:r>
              <a:rPr lang="es-MX" dirty="0" smtClean="0">
                <a:latin typeface="+mj-lt"/>
              </a:rPr>
              <a:t>logrando ser autosustentables”</a:t>
            </a:r>
            <a:endParaRPr lang="es-MX" dirty="0">
              <a:latin typeface="+mj-lt"/>
            </a:endParaRPr>
          </a:p>
          <a:p>
            <a:endParaRPr lang="en-US" dirty="0"/>
          </a:p>
        </p:txBody>
      </p:sp>
      <p:pic>
        <p:nvPicPr>
          <p:cNvPr id="7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93812" y="548680"/>
            <a:ext cx="108012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CAFETERÍA CAFECALI</a:t>
            </a:r>
            <a:endParaRPr lang="es-MX" sz="3200" b="1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812" y="548680"/>
            <a:ext cx="108012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ESPECIFICACIONES DEL PRODUCTO</a:t>
            </a:r>
            <a:endParaRPr lang="es-MX" sz="3200" b="1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3812" y="1844824"/>
            <a:ext cx="10801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latin typeface="+mj-lt"/>
              </a:rPr>
              <a:t>La idea principal de la cafetería es promover la venta de productos elaborados mediante un modelo de comercio justo y productos de la zona de Tabasco y </a:t>
            </a:r>
            <a:r>
              <a:rPr lang="es-MX" sz="2000" dirty="0" smtClean="0">
                <a:latin typeface="+mj-lt"/>
              </a:rPr>
              <a:t>Chiapas. Esta </a:t>
            </a:r>
            <a:r>
              <a:rPr lang="es-MX" sz="2000" dirty="0">
                <a:latin typeface="+mj-lt"/>
              </a:rPr>
              <a:t>cafetería busca destinar un área a la lectura y expresión literaria a través de oferta de </a:t>
            </a:r>
            <a:r>
              <a:rPr lang="es-MX" sz="2000" dirty="0" smtClean="0">
                <a:latin typeface="+mj-lt"/>
              </a:rPr>
              <a:t>libros. Los productos que se van a vender en el establecimiento son: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MX" sz="20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agenes.4ever.eu/data/download/comida-y-bebida/taza-de-cafe-2191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8220" r="16519" b="9905"/>
          <a:stretch/>
        </p:blipFill>
        <p:spPr bwMode="auto">
          <a:xfrm>
            <a:off x="3083682" y="3634803"/>
            <a:ext cx="29819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98" y="4707937"/>
            <a:ext cx="656945" cy="487234"/>
          </a:xfrm>
          <a:prstGeom prst="rect">
            <a:avLst/>
          </a:prstGeom>
        </p:spPr>
      </p:pic>
      <p:pic>
        <p:nvPicPr>
          <p:cNvPr id="7180" name="Picture 12" descr="http://mocafeusa.com/images/product/image_1008_false_2000_2000_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3192783"/>
            <a:ext cx="2746276" cy="27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65" y="4691706"/>
            <a:ext cx="656945" cy="48723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873524" y="3964049"/>
            <a:ext cx="2600672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400" dirty="0" smtClean="0">
                <a:ln w="0">
                  <a:noFill/>
                </a:ln>
                <a:solidFill>
                  <a:schemeClr val="accent2"/>
                </a:solidFill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Café</a:t>
            </a:r>
            <a:endParaRPr lang="es-MX" sz="2400" dirty="0">
              <a:ln w="0">
                <a:noFill/>
              </a:ln>
              <a:solidFill>
                <a:schemeClr val="accent2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563730" y="3931587"/>
            <a:ext cx="2600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2400" dirty="0" smtClean="0">
                <a:ln w="0">
                  <a:noFill/>
                </a:ln>
                <a:solidFill>
                  <a:schemeClr val="accent2"/>
                </a:solidFill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Bebidas de chocolate</a:t>
            </a:r>
            <a:endParaRPr lang="es-MX" sz="2400" dirty="0">
              <a:ln w="0">
                <a:noFill/>
              </a:ln>
              <a:solidFill>
                <a:schemeClr val="accent2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812" y="548680"/>
            <a:ext cx="108012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EL MENÚ DE BEBIDAS</a:t>
            </a:r>
            <a:endParaRPr lang="es-MX" sz="3200" b="1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67336"/>
              </p:ext>
            </p:extLst>
          </p:nvPr>
        </p:nvGraphicFramePr>
        <p:xfrm>
          <a:off x="2206365" y="1545992"/>
          <a:ext cx="8125884" cy="3337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4062942"/>
                <a:gridCol w="40629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PRODUCTO</a:t>
                      </a:r>
                      <a:endParaRPr lang="es-MX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TAMAÑO</a:t>
                      </a:r>
                      <a:endParaRPr lang="es-MX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+mj-lt"/>
                        </a:rPr>
                        <a:t>BEBIDAS CALIENTES</a:t>
                      </a:r>
                      <a:endParaRPr lang="es-MX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+mj-lt"/>
                        </a:rPr>
                        <a:t>Café</a:t>
                      </a:r>
                      <a:r>
                        <a:rPr lang="es-MX" baseline="0" dirty="0" smtClean="0">
                          <a:latin typeface="+mj-lt"/>
                        </a:rPr>
                        <a:t> americano</a:t>
                      </a:r>
                      <a:endParaRPr lang="es-MX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+mj-lt"/>
                        </a:rPr>
                        <a:t>Mediano                         Grande</a:t>
                      </a:r>
                      <a:endParaRPr lang="es-MX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+mj-lt"/>
                        </a:rPr>
                        <a:t>Capuchino</a:t>
                      </a:r>
                      <a:endParaRPr lang="es-MX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+mj-lt"/>
                        </a:rPr>
                        <a:t>          Mediano                         Grande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+mj-lt"/>
                        </a:rPr>
                        <a:t>Chocolate caliente</a:t>
                      </a:r>
                      <a:endParaRPr lang="es-MX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+mj-lt"/>
                        </a:rPr>
                        <a:t>          Mediano                         Grande</a:t>
                      </a:r>
                      <a:endParaRPr lang="es-MX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+mj-lt"/>
                        </a:rPr>
                        <a:t>Espresso</a:t>
                      </a:r>
                      <a:endParaRPr lang="es-MX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+mj-lt"/>
                        </a:rPr>
                        <a:t>BEBIDAS FRÍAS</a:t>
                      </a:r>
                      <a:endParaRPr lang="es-MX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+mj-lt"/>
                        </a:rPr>
                        <a:t>Frappé de café</a:t>
                      </a:r>
                      <a:endParaRPr lang="es-MX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+mj-lt"/>
                        </a:rPr>
                        <a:t>          Mediano                         Grande</a:t>
                      </a:r>
                      <a:endParaRPr lang="es-MX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+mj-lt"/>
                        </a:rPr>
                        <a:t>Malteada</a:t>
                      </a:r>
                      <a:r>
                        <a:rPr lang="es-MX" baseline="0" dirty="0" smtClean="0">
                          <a:latin typeface="+mj-lt"/>
                        </a:rPr>
                        <a:t> de chocolate</a:t>
                      </a:r>
                      <a:endParaRPr lang="es-MX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+mj-lt"/>
                        </a:rPr>
                        <a:t>          Mediano                         Grande</a:t>
                      </a:r>
                      <a:endParaRPr lang="es-MX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20" name="Picture 4" descr="http://www.medicalnewstoday.com/content/images/articles/270/270272/squares-of-dark-chocola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764" y="4365104"/>
            <a:ext cx="3109725" cy="19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2031470" y="488355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Tabla de elaboración propia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63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812" y="548680"/>
            <a:ext cx="108012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INSTALACIONES DE CAFECALI. LAY-OUT</a:t>
            </a:r>
            <a:endParaRPr lang="es-MX" sz="3200" b="1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1" y="1573676"/>
            <a:ext cx="5112568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1573676"/>
            <a:ext cx="4608512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uadroTexto 15"/>
          <p:cNvSpPr txBox="1"/>
          <p:nvPr/>
        </p:nvSpPr>
        <p:spPr>
          <a:xfrm>
            <a:off x="0" y="645333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Gráficos de elaboración propia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69876" y="4868314"/>
            <a:ext cx="10081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El local que se eligió está ubicado en la zona central, en el Boulevard Leandro Rovirosa, el cual es una de las avenidas principales de la ciudad. </a:t>
            </a:r>
            <a:endParaRPr lang="es-MX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812" y="548680"/>
            <a:ext cx="108012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ORGANIGRAMA DE LA ORGANIZACIÓN</a:t>
            </a:r>
            <a:endParaRPr lang="es-MX" sz="3200" b="1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0" y="6453336"/>
            <a:ext cx="343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Organigrama de elaboración propia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image19.png" descr="Organigrama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0" b="19177"/>
          <a:stretch/>
        </p:blipFill>
        <p:spPr bwMode="auto">
          <a:xfrm>
            <a:off x="2566020" y="1710802"/>
            <a:ext cx="7200800" cy="3374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79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812" y="548680"/>
            <a:ext cx="10801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COSTOS DE PRODUCCIÓN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000" b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CAFÉ AMERICANO MEDIANO</a:t>
            </a:r>
            <a:endParaRPr lang="es-MX" sz="2000" b="1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thumbs.dreamstime.com/t/three-roasted-coffee-beans-close-up-top-view-white-background-463206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"/>
            <a:ext cx="1838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0" y="6453336"/>
            <a:ext cx="343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Tablas de elaboración propia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98" y="1988840"/>
            <a:ext cx="8576566" cy="28634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68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StripedBorder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StripedBorder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5C78F4-A9C4-47DE-A73A-C7D5D467FC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652</Words>
  <Application>Microsoft Macintosh PowerPoint</Application>
  <PresentationFormat>Personalizado</PresentationFormat>
  <Paragraphs>82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2016-04-28T16:18:43Z</dcterms:created>
  <dcterms:modified xsi:type="dcterms:W3CDTF">2016-05-02T04:03:33Z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