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256" r:id="rId2"/>
    <p:sldId id="268" r:id="rId3"/>
    <p:sldId id="261" r:id="rId4"/>
    <p:sldId id="262" r:id="rId5"/>
    <p:sldId id="257" r:id="rId6"/>
    <p:sldId id="264" r:id="rId7"/>
    <p:sldId id="263" r:id="rId8"/>
    <p:sldId id="258" r:id="rId9"/>
    <p:sldId id="265" r:id="rId10"/>
    <p:sldId id="266" r:id="rId11"/>
    <p:sldId id="277" r:id="rId12"/>
    <p:sldId id="280" r:id="rId13"/>
    <p:sldId id="272" r:id="rId14"/>
    <p:sldId id="273" r:id="rId15"/>
    <p:sldId id="267" r:id="rId16"/>
    <p:sldId id="269" r:id="rId17"/>
    <p:sldId id="270" r:id="rId18"/>
    <p:sldId id="271" r:id="rId19"/>
    <p:sldId id="279" r:id="rId20"/>
    <p:sldId id="282" r:id="rId21"/>
    <p:sldId id="283" r:id="rId22"/>
    <p:sldId id="274" r:id="rId23"/>
    <p:sldId id="275" r:id="rId24"/>
    <p:sldId id="278" r:id="rId25"/>
    <p:sldId id="276" r:id="rId26"/>
    <p:sldId id="281" r:id="rId27"/>
    <p:sldId id="284" r:id="rId2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3D087F-9E67-428A-B152-FFA2FAB3D548}" type="datetimeFigureOut">
              <a:rPr lang="es-MX" smtClean="0"/>
              <a:t>06/05/2015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579B9E-4D40-4512-812D-532ECA43C357}" type="slidenum">
              <a:rPr lang="es-MX" smtClean="0"/>
              <a:t>‹Nº›</a:t>
            </a:fld>
            <a:endParaRPr lang="es-MX"/>
          </a:p>
        </p:txBody>
      </p:sp>
    </p:spTree>
    <p:extLst>
      <p:ext uri="{BB962C8B-B14F-4D97-AF65-F5344CB8AC3E}">
        <p14:creationId xmlns:p14="http://schemas.microsoft.com/office/powerpoint/2010/main" val="3188989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F579B9E-4D40-4512-812D-532ECA43C357}" type="slidenum">
              <a:rPr lang="es-MX" smtClean="0"/>
              <a:t>1</a:t>
            </a:fld>
            <a:endParaRPr lang="es-MX"/>
          </a:p>
        </p:txBody>
      </p:sp>
    </p:spTree>
    <p:extLst>
      <p:ext uri="{BB962C8B-B14F-4D97-AF65-F5344CB8AC3E}">
        <p14:creationId xmlns:p14="http://schemas.microsoft.com/office/powerpoint/2010/main" val="71552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F579B9E-4D40-4512-812D-532ECA43C357}" type="slidenum">
              <a:rPr lang="es-MX" smtClean="0"/>
              <a:t>5</a:t>
            </a:fld>
            <a:endParaRPr lang="es-MX"/>
          </a:p>
        </p:txBody>
      </p:sp>
    </p:spTree>
    <p:extLst>
      <p:ext uri="{BB962C8B-B14F-4D97-AF65-F5344CB8AC3E}">
        <p14:creationId xmlns:p14="http://schemas.microsoft.com/office/powerpoint/2010/main" val="179726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F579B9E-4D40-4512-812D-532ECA43C357}" type="slidenum">
              <a:rPr lang="es-MX" smtClean="0"/>
              <a:t>14</a:t>
            </a:fld>
            <a:endParaRPr lang="es-MX"/>
          </a:p>
        </p:txBody>
      </p:sp>
    </p:spTree>
    <p:extLst>
      <p:ext uri="{BB962C8B-B14F-4D97-AF65-F5344CB8AC3E}">
        <p14:creationId xmlns:p14="http://schemas.microsoft.com/office/powerpoint/2010/main" val="128261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0622390-FAC3-400A-A0F9-C3E135EA3E3D}" type="datetimeFigureOut">
              <a:rPr lang="es-MX" smtClean="0"/>
              <a:t>06/05/2015</a:t>
            </a:fld>
            <a:endParaRPr lang="es-MX"/>
          </a:p>
        </p:txBody>
      </p:sp>
      <p:sp>
        <p:nvSpPr>
          <p:cNvPr id="5" name="Footer Placeholder 4"/>
          <p:cNvSpPr>
            <a:spLocks noGrp="1"/>
          </p:cNvSpPr>
          <p:nvPr>
            <p:ph type="ftr" sz="quarter" idx="11"/>
          </p:nvPr>
        </p:nvSpPr>
        <p:spPr/>
        <p:txBody>
          <a:bodyPr/>
          <a:lstStyle/>
          <a:p>
            <a:endParaRPr lang="es-MX"/>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BE9A239-49C4-4D60-A727-8957D4D1D8D6}"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0622390-FAC3-400A-A0F9-C3E135EA3E3D}" type="datetimeFigureOut">
              <a:rPr lang="es-MX" smtClean="0"/>
              <a:t>06/05/2015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0622390-FAC3-400A-A0F9-C3E135EA3E3D}" type="datetimeFigureOut">
              <a:rPr lang="es-MX" smtClean="0"/>
              <a:t>06/05/2015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0622390-FAC3-400A-A0F9-C3E135EA3E3D}" type="datetimeFigureOut">
              <a:rPr lang="es-MX" smtClean="0"/>
              <a:t>06/05/2015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0622390-FAC3-400A-A0F9-C3E135EA3E3D}" type="datetimeFigureOut">
              <a:rPr lang="es-MX" smtClean="0"/>
              <a:t>06/05/2015</a:t>
            </a:fld>
            <a:endParaRPr lang="es-MX"/>
          </a:p>
        </p:txBody>
      </p:sp>
      <p:sp>
        <p:nvSpPr>
          <p:cNvPr id="8" name="Slide Number Placeholder 7"/>
          <p:cNvSpPr>
            <a:spLocks noGrp="1"/>
          </p:cNvSpPr>
          <p:nvPr>
            <p:ph type="sldNum" sz="quarter" idx="11"/>
          </p:nvPr>
        </p:nvSpPr>
        <p:spPr/>
        <p:txBody>
          <a:bodyPr/>
          <a:lstStyle/>
          <a:p>
            <a:fld id="{ABE9A239-49C4-4D60-A727-8957D4D1D8D6}"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0622390-FAC3-400A-A0F9-C3E135EA3E3D}" type="datetimeFigureOut">
              <a:rPr lang="es-MX" smtClean="0"/>
              <a:t>06/05/2015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0622390-FAC3-400A-A0F9-C3E135EA3E3D}" type="datetimeFigureOut">
              <a:rPr lang="es-MX" smtClean="0"/>
              <a:t>06/05/2015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60622390-FAC3-400A-A0F9-C3E135EA3E3D}" type="datetimeFigureOut">
              <a:rPr lang="es-MX" smtClean="0"/>
              <a:t>06/05/2015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22390-FAC3-400A-A0F9-C3E135EA3E3D}" type="datetimeFigureOut">
              <a:rPr lang="es-MX" smtClean="0"/>
              <a:t>06/05/2015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BE9A239-49C4-4D60-A727-8957D4D1D8D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0622390-FAC3-400A-A0F9-C3E135EA3E3D}" type="datetimeFigureOut">
              <a:rPr lang="es-MX" smtClean="0"/>
              <a:t>06/05/2015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BE9A239-49C4-4D60-A727-8957D4D1D8D6}" type="slidenum">
              <a:rPr lang="es-MX" smtClean="0"/>
              <a:t>‹Nº›</a:t>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0622390-FAC3-400A-A0F9-C3E135EA3E3D}" type="datetimeFigureOut">
              <a:rPr lang="es-MX" smtClean="0"/>
              <a:t>06/05/2015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E9A239-49C4-4D60-A727-8957D4D1D8D6}" type="slidenum">
              <a:rPr lang="es-MX" smtClean="0"/>
              <a:t>‹Nº›</a:t>
            </a:fld>
            <a:endParaRPr lang="es-MX"/>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s-ES" smtClean="0"/>
              <a:t>Haga clic para modificar el estilo de título del patrón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60622390-FAC3-400A-A0F9-C3E135EA3E3D}" type="datetimeFigureOut">
              <a:rPr lang="es-MX" smtClean="0"/>
              <a:t>06/05/2015</a:t>
            </a:fld>
            <a:endParaRPr lang="es-MX"/>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MX"/>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BE9A239-49C4-4D60-A727-8957D4D1D8D6}" type="slidenum">
              <a:rPr lang="es-MX" smtClean="0"/>
              <a:t>‹Nº›</a:t>
            </a:fld>
            <a:endParaRPr lang="es-MX"/>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smtClean="0"/>
              <a:t>Espacio residual</a:t>
            </a:r>
            <a:endParaRPr lang="es-MX" dirty="0"/>
          </a:p>
        </p:txBody>
      </p:sp>
      <p:sp>
        <p:nvSpPr>
          <p:cNvPr id="3" name="2 Subtítulo"/>
          <p:cNvSpPr>
            <a:spLocks noGrp="1"/>
          </p:cNvSpPr>
          <p:nvPr>
            <p:ph type="subTitle" idx="1"/>
          </p:nvPr>
        </p:nvSpPr>
        <p:spPr>
          <a:xfrm>
            <a:off x="395536" y="3717032"/>
            <a:ext cx="6858000" cy="914400"/>
          </a:xfrm>
        </p:spPr>
        <p:txBody>
          <a:bodyPr/>
          <a:lstStyle/>
          <a:p>
            <a:r>
              <a:rPr lang="es-MX" dirty="0" smtClean="0"/>
              <a:t>Barrio de el alto</a:t>
            </a:r>
            <a:endParaRPr lang="es-MX" dirty="0"/>
          </a:p>
        </p:txBody>
      </p:sp>
      <p:pic>
        <p:nvPicPr>
          <p:cNvPr id="4" name="3 Imagen"/>
          <p:cNvPicPr/>
          <p:nvPr/>
        </p:nvPicPr>
        <p:blipFill rotWithShape="1">
          <a:blip r:embed="rId3"/>
          <a:srcRect l="7638" t="19312" r="7332" b="23658"/>
          <a:stretch/>
        </p:blipFill>
        <p:spPr bwMode="auto">
          <a:xfrm>
            <a:off x="0" y="4176464"/>
            <a:ext cx="9036496" cy="2708920"/>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81428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Espacio residual</a:t>
            </a:r>
            <a:endParaRPr lang="es-MX" dirty="0"/>
          </a:p>
        </p:txBody>
      </p:sp>
      <p:pic>
        <p:nvPicPr>
          <p:cNvPr id="4" name="3 Marcador de contenido"/>
          <p:cNvPicPr>
            <a:picLocks noGrp="1"/>
          </p:cNvPicPr>
          <p:nvPr>
            <p:ph idx="1"/>
          </p:nvPr>
        </p:nvPicPr>
        <p:blipFill rotWithShape="1">
          <a:blip r:embed="rId2"/>
          <a:srcRect l="14479" t="30162" r="16454" b="13689"/>
          <a:stretch/>
        </p:blipFill>
        <p:spPr bwMode="auto">
          <a:xfrm>
            <a:off x="457200" y="2197948"/>
            <a:ext cx="7620000" cy="3482867"/>
          </a:xfrm>
          <a:prstGeom prst="rect">
            <a:avLst/>
          </a:prstGeom>
          <a:ln>
            <a:noFill/>
          </a:ln>
          <a:extLst>
            <a:ext uri="{53640926-AAD7-44D8-BBD7-CCE9431645EC}">
              <a14:shadowObscured xmlns:a14="http://schemas.microsoft.com/office/drawing/2010/main"/>
            </a:ext>
          </a:extLst>
        </p:spPr>
      </p:pic>
      <p:cxnSp>
        <p:nvCxnSpPr>
          <p:cNvPr id="5" name="365 Conector recto"/>
          <p:cNvCxnSpPr/>
          <p:nvPr/>
        </p:nvCxnSpPr>
        <p:spPr>
          <a:xfrm>
            <a:off x="2627784" y="2708920"/>
            <a:ext cx="3600400" cy="958646"/>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 name="366 Conector recto"/>
          <p:cNvCxnSpPr/>
          <p:nvPr/>
        </p:nvCxnSpPr>
        <p:spPr>
          <a:xfrm>
            <a:off x="2411760" y="2924944"/>
            <a:ext cx="3076545" cy="1821998"/>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7" name="367 Conector recto"/>
          <p:cNvCxnSpPr/>
          <p:nvPr/>
        </p:nvCxnSpPr>
        <p:spPr>
          <a:xfrm flipH="1">
            <a:off x="5464021" y="3645024"/>
            <a:ext cx="764163" cy="1089148"/>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3" name="366 Conector recto"/>
          <p:cNvCxnSpPr/>
          <p:nvPr/>
        </p:nvCxnSpPr>
        <p:spPr>
          <a:xfrm flipV="1">
            <a:off x="2411760" y="2708920"/>
            <a:ext cx="216024" cy="216024"/>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sp>
        <p:nvSpPr>
          <p:cNvPr id="8" name="7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50687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Dimensiones </a:t>
            </a:r>
            <a:endParaRPr lang="es-MX"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63" t="28623" r="55796" b="34783"/>
          <a:stretch/>
        </p:blipFill>
        <p:spPr bwMode="auto">
          <a:xfrm>
            <a:off x="571600" y="1412776"/>
            <a:ext cx="7051313" cy="487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2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Flujos peatonales</a:t>
            </a:r>
            <a:endParaRPr lang="es-MX" dirty="0"/>
          </a:p>
        </p:txBody>
      </p:sp>
      <p:sp>
        <p:nvSpPr>
          <p:cNvPr id="3" name="2 Marcador de contenido"/>
          <p:cNvSpPr>
            <a:spLocks noGrp="1"/>
          </p:cNvSpPr>
          <p:nvPr>
            <p:ph idx="1"/>
          </p:nvPr>
        </p:nvSpPr>
        <p:spPr/>
        <p:txBody>
          <a:bodyPr/>
          <a:lstStyle/>
          <a:p>
            <a:endParaRPr lang="es-MX"/>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982" t="43840" r="16582" b="32428"/>
          <a:stretch/>
        </p:blipFill>
        <p:spPr bwMode="auto">
          <a:xfrm>
            <a:off x="886192" y="2420888"/>
            <a:ext cx="7479120" cy="339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563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0100" y="764704"/>
            <a:ext cx="5791200" cy="1371600"/>
          </a:xfrm>
        </p:spPr>
        <p:txBody>
          <a:bodyPr/>
          <a:lstStyle/>
          <a:p>
            <a:r>
              <a:rPr lang="es-MX" dirty="0" smtClean="0"/>
              <a:t>Características de Solución</a:t>
            </a:r>
            <a:endParaRPr lang="es-MX" dirty="0"/>
          </a:p>
        </p:txBody>
      </p:sp>
      <p:sp>
        <p:nvSpPr>
          <p:cNvPr id="3" name="2 Marcador de contenido"/>
          <p:cNvSpPr>
            <a:spLocks noGrp="1"/>
          </p:cNvSpPr>
          <p:nvPr>
            <p:ph idx="1"/>
          </p:nvPr>
        </p:nvSpPr>
        <p:spPr>
          <a:xfrm>
            <a:off x="467544" y="2348880"/>
            <a:ext cx="7620000" cy="4373563"/>
          </a:xfrm>
        </p:spPr>
        <p:txBody>
          <a:bodyPr/>
          <a:lstStyle/>
          <a:p>
            <a:r>
              <a:rPr lang="es-MX" dirty="0" smtClean="0"/>
              <a:t>Nuestra solución, según los objetivos planteados debe cumplir con:</a:t>
            </a:r>
          </a:p>
          <a:p>
            <a:pPr marL="342900" indent="-342900">
              <a:buFont typeface="Arial" pitchFamily="34" charset="0"/>
              <a:buChar char="•"/>
            </a:pPr>
            <a:r>
              <a:rPr lang="es-MX" dirty="0" smtClean="0"/>
              <a:t>Dar seguridad al espacio. </a:t>
            </a:r>
          </a:p>
          <a:p>
            <a:pPr marL="342900" indent="-342900">
              <a:buFont typeface="Arial" pitchFamily="34" charset="0"/>
              <a:buChar char="•"/>
            </a:pPr>
            <a:r>
              <a:rPr lang="es-MX" dirty="0" smtClean="0"/>
              <a:t>Bloquear zonas de peligro para los niños.</a:t>
            </a:r>
          </a:p>
          <a:p>
            <a:pPr marL="342900" indent="-342900">
              <a:buFont typeface="Arial" pitchFamily="34" charset="0"/>
              <a:buChar char="•"/>
            </a:pPr>
            <a:r>
              <a:rPr lang="es-MX" dirty="0" smtClean="0"/>
              <a:t>Dar visibilidad a la fachada de la escuela.</a:t>
            </a:r>
          </a:p>
          <a:p>
            <a:pPr marL="342900" indent="-342900">
              <a:buFont typeface="Arial" pitchFamily="34" charset="0"/>
              <a:buChar char="•"/>
            </a:pPr>
            <a:r>
              <a:rPr lang="es-MX" dirty="0" smtClean="0"/>
              <a:t>Iluminar el espacio y entorno inmediato.</a:t>
            </a:r>
          </a:p>
          <a:p>
            <a:pPr marL="342900" indent="-342900">
              <a:buFont typeface="Arial" pitchFamily="34" charset="0"/>
              <a:buChar char="•"/>
            </a:pPr>
            <a:r>
              <a:rPr lang="es-MX" dirty="0" smtClean="0"/>
              <a:t>Atraer visualmente a turistas, alumnos, peatones y automovilistas.</a:t>
            </a:r>
          </a:p>
          <a:p>
            <a:endParaRPr lang="es-MX" dirty="0"/>
          </a:p>
        </p:txBody>
      </p:sp>
      <p:sp>
        <p:nvSpPr>
          <p:cNvPr id="7" name="6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67933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124744"/>
            <a:ext cx="5791200" cy="1371600"/>
          </a:xfrm>
        </p:spPr>
        <p:txBody>
          <a:bodyPr/>
          <a:lstStyle/>
          <a:p>
            <a:r>
              <a:rPr lang="es-MX" dirty="0" smtClean="0"/>
              <a:t>Posibles soluciones</a:t>
            </a:r>
            <a:endParaRPr lang="es-MX" dirty="0"/>
          </a:p>
        </p:txBody>
      </p:sp>
      <p:sp>
        <p:nvSpPr>
          <p:cNvPr id="3" name="2 Marcador de contenido"/>
          <p:cNvSpPr>
            <a:spLocks noGrp="1"/>
          </p:cNvSpPr>
          <p:nvPr>
            <p:ph idx="1"/>
          </p:nvPr>
        </p:nvSpPr>
        <p:spPr>
          <a:xfrm>
            <a:off x="2051720" y="2348880"/>
            <a:ext cx="4176464" cy="3096344"/>
          </a:xfrm>
        </p:spPr>
        <p:txBody>
          <a:bodyPr>
            <a:normAutofit/>
          </a:bodyPr>
          <a:lstStyle/>
          <a:p>
            <a:pPr marL="342900" indent="-342900">
              <a:buFont typeface="Arial" pitchFamily="34" charset="0"/>
              <a:buChar char="•"/>
            </a:pPr>
            <a:r>
              <a:rPr lang="es-MX" dirty="0" smtClean="0"/>
              <a:t>Parque recreativo</a:t>
            </a:r>
          </a:p>
          <a:p>
            <a:pPr marL="342900" indent="-342900">
              <a:buFont typeface="Arial" pitchFamily="34" charset="0"/>
              <a:buChar char="•"/>
            </a:pPr>
            <a:r>
              <a:rPr lang="es-MX" dirty="0" smtClean="0"/>
              <a:t>Áreas verdes</a:t>
            </a:r>
          </a:p>
          <a:p>
            <a:pPr marL="342900" indent="-342900">
              <a:buFont typeface="Arial" pitchFamily="34" charset="0"/>
              <a:buChar char="•"/>
            </a:pPr>
            <a:r>
              <a:rPr lang="es-MX" dirty="0" smtClean="0"/>
              <a:t>Pabellón de Exposición</a:t>
            </a:r>
          </a:p>
          <a:p>
            <a:pPr marL="342900" indent="-342900">
              <a:buFont typeface="Arial" pitchFamily="34" charset="0"/>
              <a:buChar char="•"/>
            </a:pPr>
            <a:r>
              <a:rPr lang="es-MX" dirty="0" smtClean="0"/>
              <a:t>Doble Fachada</a:t>
            </a:r>
          </a:p>
          <a:p>
            <a:pPr marL="342900" indent="-342900">
              <a:buFont typeface="Arial" pitchFamily="34" charset="0"/>
              <a:buChar char="•"/>
            </a:pPr>
            <a:r>
              <a:rPr lang="es-MX" dirty="0" smtClean="0"/>
              <a:t>Parada de Autobuses</a:t>
            </a:r>
          </a:p>
          <a:p>
            <a:pPr marL="342900" indent="-342900">
              <a:buFont typeface="Arial" pitchFamily="34" charset="0"/>
              <a:buChar char="•"/>
            </a:pPr>
            <a:r>
              <a:rPr lang="es-MX" dirty="0" smtClean="0"/>
              <a:t>Estacionamiento</a:t>
            </a:r>
          </a:p>
          <a:p>
            <a:endParaRPr lang="es-MX" dirty="0" smtClean="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4" name="Picture 4" descr="http://www.ultra.com.mx/noticias/archivos/timthumb.php?src=http://www.ultra.com.mx/noticias/imagenes/notas/inaugura-carolina-gudino-parque-recreativo-en-san-julian_de357.JPG&amp;h=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283" y="1188976"/>
            <a:ext cx="3038475" cy="16430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Resultado de imagen para doble fach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AutoShape 8" descr="Resultado de imagen para doble fach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0" name="AutoShape 10" descr="Resultado de imagen para doble fach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132" name="Picture 12" descr="http://diariodesign.com/wp-content/uploads/2010/04/Fincube-Studio-Aisslinger-doble-facha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429000"/>
            <a:ext cx="1887761" cy="251701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logismarket.com.mx/ip/joma-soluciones-urbanas-marquesina-parada-de-autobus-marquesina-parada-de-autobus-modelo-innova-759279-FG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120295"/>
            <a:ext cx="2369369" cy="177813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lanuevaeconomia.com/wp-content/uploads/2010/04/Ideas-y-oportunidades-de-negocios-rentables-para-ganar-dinero-playa-de-estacionamiento-o-coche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140968"/>
            <a:ext cx="2812630" cy="173445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www.ecoosfera.com/wp-content/imagenes/park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816" y="5120295"/>
            <a:ext cx="2130152" cy="1597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277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Casos análogos</a:t>
            </a:r>
            <a:endParaRPr lang="es-MX" dirty="0"/>
          </a:p>
        </p:txBody>
      </p:sp>
      <p:sp>
        <p:nvSpPr>
          <p:cNvPr id="3" name="2 Marcador de contenido"/>
          <p:cNvSpPr>
            <a:spLocks noGrp="1"/>
          </p:cNvSpPr>
          <p:nvPr>
            <p:ph idx="1"/>
          </p:nvPr>
        </p:nvSpPr>
        <p:spPr>
          <a:xfrm>
            <a:off x="512733" y="1484784"/>
            <a:ext cx="7620000" cy="4373563"/>
          </a:xfrm>
        </p:spPr>
        <p:txBody>
          <a:bodyPr/>
          <a:lstStyle/>
          <a:p>
            <a:r>
              <a:rPr lang="es-MX" sz="2400" dirty="0" smtClean="0"/>
              <a:t>Pearl Street </a:t>
            </a:r>
            <a:r>
              <a:rPr lang="es-MX" sz="2400" dirty="0" err="1" smtClean="0"/>
              <a:t>Triangle</a:t>
            </a:r>
            <a:endParaRPr lang="es-MX" sz="2400" dirty="0" smtClean="0"/>
          </a:p>
          <a:p>
            <a:r>
              <a:rPr lang="es-MX" dirty="0" smtClean="0"/>
              <a:t>Localización</a:t>
            </a:r>
            <a:r>
              <a:rPr lang="es-MX" dirty="0"/>
              <a:t>: Nueva York en la esquina de Pearl Street y </a:t>
            </a:r>
            <a:r>
              <a:rPr lang="es-MX" dirty="0" err="1"/>
              <a:t>Water</a:t>
            </a:r>
            <a:r>
              <a:rPr lang="es-MX" dirty="0"/>
              <a:t> Street</a:t>
            </a:r>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7 Imagen"/>
          <p:cNvPicPr/>
          <p:nvPr/>
        </p:nvPicPr>
        <p:blipFill>
          <a:blip r:embed="rId2">
            <a:lum/>
            <a:alphaModFix/>
          </a:blip>
          <a:srcRect/>
          <a:stretch>
            <a:fillRect/>
          </a:stretch>
        </p:blipFill>
        <p:spPr>
          <a:xfrm>
            <a:off x="1691680" y="2636912"/>
            <a:ext cx="5262106" cy="3912860"/>
          </a:xfrm>
          <a:prstGeom prst="rect">
            <a:avLst/>
          </a:prstGeom>
          <a:noFill/>
          <a:ln>
            <a:noFill/>
          </a:ln>
        </p:spPr>
      </p:pic>
    </p:spTree>
    <p:extLst>
      <p:ext uri="{BB962C8B-B14F-4D97-AF65-F5344CB8AC3E}">
        <p14:creationId xmlns:p14="http://schemas.microsoft.com/office/powerpoint/2010/main" val="2549413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6851104" cy="1371600"/>
          </a:xfrm>
        </p:spPr>
        <p:txBody>
          <a:bodyPr>
            <a:normAutofit/>
          </a:bodyPr>
          <a:lstStyle/>
          <a:p>
            <a:r>
              <a:rPr lang="es-MX" dirty="0"/>
              <a:t/>
            </a:r>
            <a:br>
              <a:rPr lang="es-MX" dirty="0"/>
            </a:br>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7 Imagen"/>
          <p:cNvPicPr/>
          <p:nvPr/>
        </p:nvPicPr>
        <p:blipFill>
          <a:blip r:embed="rId2">
            <a:lum/>
            <a:alphaModFix/>
          </a:blip>
          <a:srcRect/>
          <a:stretch>
            <a:fillRect/>
          </a:stretch>
        </p:blipFill>
        <p:spPr>
          <a:xfrm>
            <a:off x="251520" y="2636912"/>
            <a:ext cx="4752528" cy="3589129"/>
          </a:xfrm>
          <a:prstGeom prst="rect">
            <a:avLst/>
          </a:prstGeom>
          <a:noFill/>
          <a:ln>
            <a:noFill/>
          </a:ln>
        </p:spPr>
      </p:pic>
      <p:pic>
        <p:nvPicPr>
          <p:cNvPr id="9" name="8 Imagen"/>
          <p:cNvPicPr/>
          <p:nvPr/>
        </p:nvPicPr>
        <p:blipFill>
          <a:blip r:embed="rId3">
            <a:lum/>
            <a:alphaModFix/>
          </a:blip>
          <a:srcRect/>
          <a:stretch>
            <a:fillRect/>
          </a:stretch>
        </p:blipFill>
        <p:spPr>
          <a:xfrm>
            <a:off x="5364088" y="2636912"/>
            <a:ext cx="2592288" cy="1962933"/>
          </a:xfrm>
          <a:prstGeom prst="rect">
            <a:avLst/>
          </a:prstGeom>
          <a:noFill/>
          <a:ln>
            <a:noFill/>
          </a:ln>
        </p:spPr>
      </p:pic>
      <p:pic>
        <p:nvPicPr>
          <p:cNvPr id="10" name="9 Imagen"/>
          <p:cNvPicPr/>
          <p:nvPr/>
        </p:nvPicPr>
        <p:blipFill>
          <a:blip r:embed="rId4">
            <a:lum/>
            <a:alphaModFix/>
          </a:blip>
          <a:srcRect/>
          <a:stretch>
            <a:fillRect/>
          </a:stretch>
        </p:blipFill>
        <p:spPr>
          <a:xfrm>
            <a:off x="5364088" y="4431476"/>
            <a:ext cx="2592288" cy="1726659"/>
          </a:xfrm>
          <a:prstGeom prst="rect">
            <a:avLst/>
          </a:prstGeom>
          <a:noFill/>
          <a:ln>
            <a:noFill/>
          </a:ln>
        </p:spPr>
      </p:pic>
      <p:sp>
        <p:nvSpPr>
          <p:cNvPr id="11" name="10 Marcador de contenido"/>
          <p:cNvSpPr>
            <a:spLocks noGrp="1"/>
          </p:cNvSpPr>
          <p:nvPr>
            <p:ph idx="1"/>
          </p:nvPr>
        </p:nvSpPr>
        <p:spPr>
          <a:xfrm>
            <a:off x="815752" y="1628800"/>
            <a:ext cx="7620000" cy="4373563"/>
          </a:xfrm>
        </p:spPr>
        <p:txBody>
          <a:bodyPr>
            <a:normAutofit/>
          </a:bodyPr>
          <a:lstStyle/>
          <a:p>
            <a:r>
              <a:rPr lang="es-MX" sz="2400" dirty="0"/>
              <a:t>Pearl Street </a:t>
            </a:r>
            <a:r>
              <a:rPr lang="es-MX" sz="2400" dirty="0" err="1"/>
              <a:t>Triangle</a:t>
            </a:r>
            <a:r>
              <a:rPr lang="es-MX" sz="2400" dirty="0"/>
              <a:t> </a:t>
            </a:r>
            <a:r>
              <a:rPr lang="es-MX" sz="2400" dirty="0" err="1"/>
              <a:t>Dumbo</a:t>
            </a:r>
            <a:r>
              <a:rPr lang="es-MX" sz="2400" dirty="0"/>
              <a:t> Mural</a:t>
            </a:r>
          </a:p>
        </p:txBody>
      </p:sp>
    </p:spTree>
    <p:extLst>
      <p:ext uri="{BB962C8B-B14F-4D97-AF65-F5344CB8AC3E}">
        <p14:creationId xmlns:p14="http://schemas.microsoft.com/office/powerpoint/2010/main" val="315010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340768"/>
            <a:ext cx="7620000" cy="4373563"/>
          </a:xfrm>
        </p:spPr>
        <p:txBody>
          <a:bodyPr>
            <a:normAutofit/>
          </a:bodyPr>
          <a:lstStyle/>
          <a:p>
            <a:r>
              <a:rPr lang="es-MX" sz="2400" dirty="0" smtClean="0"/>
              <a:t>Memorial en Nueva York</a:t>
            </a:r>
            <a:endParaRPr lang="es-MX" sz="2400"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7 Imagen"/>
          <p:cNvPicPr/>
          <p:nvPr/>
        </p:nvPicPr>
        <p:blipFill rotWithShape="1">
          <a:blip r:embed="rId2">
            <a:extLst>
              <a:ext uri="{28A0092B-C50C-407E-A947-70E740481C1C}">
                <a14:useLocalDpi xmlns:a14="http://schemas.microsoft.com/office/drawing/2010/main" val="0"/>
              </a:ext>
            </a:extLst>
          </a:blip>
          <a:srcRect l="3170" r="4505"/>
          <a:stretch/>
        </p:blipFill>
        <p:spPr>
          <a:xfrm>
            <a:off x="0" y="2204864"/>
            <a:ext cx="4669035" cy="2952327"/>
          </a:xfrm>
          <a:prstGeom prst="rect">
            <a:avLst/>
          </a:prstGeom>
        </p:spPr>
      </p:pic>
      <p:pic>
        <p:nvPicPr>
          <p:cNvPr id="9" name="8 Imagen"/>
          <p:cNvPicPr/>
          <p:nvPr/>
        </p:nvPicPr>
        <p:blipFill rotWithShape="1">
          <a:blip r:embed="rId3">
            <a:extLst>
              <a:ext uri="{28A0092B-C50C-407E-A947-70E740481C1C}">
                <a14:useLocalDpi xmlns:a14="http://schemas.microsoft.com/office/drawing/2010/main" val="0"/>
              </a:ext>
            </a:extLst>
          </a:blip>
          <a:srcRect l="21763" t="860" r="22143" b="-860"/>
          <a:stretch/>
        </p:blipFill>
        <p:spPr>
          <a:xfrm>
            <a:off x="4860032" y="3429000"/>
            <a:ext cx="3950797" cy="3169825"/>
          </a:xfrm>
          <a:prstGeom prst="rect">
            <a:avLst/>
          </a:prstGeom>
        </p:spPr>
      </p:pic>
    </p:spTree>
    <p:extLst>
      <p:ext uri="{BB962C8B-B14F-4D97-AF65-F5344CB8AC3E}">
        <p14:creationId xmlns:p14="http://schemas.microsoft.com/office/powerpoint/2010/main" val="357160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p:nvPr/>
        </p:nvPicPr>
        <p:blipFill rotWithShape="1">
          <a:blip r:embed="rId2" cstate="print">
            <a:extLst>
              <a:ext uri="{28A0092B-C50C-407E-A947-70E740481C1C}">
                <a14:useLocalDpi xmlns:a14="http://schemas.microsoft.com/office/drawing/2010/main" val="0"/>
              </a:ext>
            </a:extLst>
          </a:blip>
          <a:srcRect l="2037" t="24594" r="3428" b="7966"/>
          <a:stretch/>
        </p:blipFill>
        <p:spPr bwMode="auto">
          <a:xfrm>
            <a:off x="120892" y="1412776"/>
            <a:ext cx="8411548" cy="4248472"/>
          </a:xfrm>
          <a:prstGeom prst="rect">
            <a:avLst/>
          </a:prstGeom>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395536" y="-27384"/>
            <a:ext cx="5791200" cy="1371600"/>
          </a:xfrm>
        </p:spPr>
        <p:txBody>
          <a:bodyPr/>
          <a:lstStyle/>
          <a:p>
            <a:r>
              <a:rPr lang="es-MX" dirty="0" smtClean="0"/>
              <a:t>Solución</a:t>
            </a:r>
            <a:endParaRPr lang="es-MX" dirty="0"/>
          </a:p>
        </p:txBody>
      </p:sp>
      <p:sp>
        <p:nvSpPr>
          <p:cNvPr id="3" name="2 Marcador de contenido"/>
          <p:cNvSpPr>
            <a:spLocks noGrp="1"/>
          </p:cNvSpPr>
          <p:nvPr>
            <p:ph idx="1"/>
          </p:nvPr>
        </p:nvSpPr>
        <p:spPr>
          <a:xfrm>
            <a:off x="4860032" y="4140883"/>
            <a:ext cx="3888432" cy="2504932"/>
          </a:xfrm>
        </p:spPr>
        <p:txBody>
          <a:bodyPr>
            <a:normAutofit lnSpcReduction="10000"/>
          </a:bodyPr>
          <a:lstStyle/>
          <a:p>
            <a:r>
              <a:rPr lang="es-MX" dirty="0"/>
              <a:t>Después de estudiar los casos análogos, se llegó a la conclusión, de que la mejor manera de solucionar el espacio residual, era dando un tratamiento de </a:t>
            </a:r>
            <a:r>
              <a:rPr lang="es-MX" dirty="0" smtClean="0"/>
              <a:t>suelo </a:t>
            </a:r>
            <a:r>
              <a:rPr lang="es-MX" dirty="0"/>
              <a:t>y </a:t>
            </a:r>
            <a:r>
              <a:rPr lang="es-MX" dirty="0" smtClean="0"/>
              <a:t>crear </a:t>
            </a:r>
            <a:r>
              <a:rPr lang="es-MX" dirty="0"/>
              <a:t>una cubierta con diseño atractivo. </a:t>
            </a:r>
            <a:endParaRPr lang="es-MX" dirty="0" smtClean="0"/>
          </a:p>
          <a:p>
            <a:endParaRPr lang="es-MX" dirty="0" smtClean="0"/>
          </a:p>
          <a:p>
            <a:endParaRPr lang="es-MX" dirty="0"/>
          </a:p>
          <a:p>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557808" y="5883486"/>
            <a:ext cx="2862064" cy="369332"/>
          </a:xfrm>
          <a:prstGeom prst="rect">
            <a:avLst/>
          </a:prstGeom>
          <a:noFill/>
        </p:spPr>
        <p:txBody>
          <a:bodyPr wrap="square" rtlCol="0">
            <a:spAutoFit/>
          </a:bodyPr>
          <a:lstStyle/>
          <a:p>
            <a:r>
              <a:rPr lang="es-MX" dirty="0" smtClean="0"/>
              <a:t>Vista Planta de conjunto</a:t>
            </a:r>
            <a:endParaRPr lang="es-MX" dirty="0"/>
          </a:p>
        </p:txBody>
      </p:sp>
    </p:spTree>
    <p:extLst>
      <p:ext uri="{BB962C8B-B14F-4D97-AF65-F5344CB8AC3E}">
        <p14:creationId xmlns:p14="http://schemas.microsoft.com/office/powerpoint/2010/main" val="366436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planos</a:t>
            </a:r>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7 Imagen"/>
          <p:cNvPicPr/>
          <p:nvPr/>
        </p:nvPicPr>
        <p:blipFill rotWithShape="1">
          <a:blip r:embed="rId2" cstate="print">
            <a:extLst>
              <a:ext uri="{28A0092B-C50C-407E-A947-70E740481C1C}">
                <a14:useLocalDpi xmlns:a14="http://schemas.microsoft.com/office/drawing/2010/main" val="0"/>
              </a:ext>
            </a:extLst>
          </a:blip>
          <a:srcRect l="49559" t="27192" r="2749" b="33011"/>
          <a:stretch/>
        </p:blipFill>
        <p:spPr bwMode="auto">
          <a:xfrm>
            <a:off x="218228" y="1524000"/>
            <a:ext cx="5361884" cy="2985120"/>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3" cstate="print">
            <a:extLst>
              <a:ext uri="{28A0092B-C50C-407E-A947-70E740481C1C}">
                <a14:useLocalDpi xmlns:a14="http://schemas.microsoft.com/office/drawing/2010/main" val="0"/>
              </a:ext>
            </a:extLst>
          </a:blip>
          <a:srcRect l="32077" t="24743" r="13782" b="26072"/>
          <a:stretch/>
        </p:blipFill>
        <p:spPr bwMode="auto">
          <a:xfrm>
            <a:off x="3753947" y="3016560"/>
            <a:ext cx="5171825" cy="3374953"/>
          </a:xfrm>
          <a:prstGeom prst="rect">
            <a:avLst/>
          </a:prstGeom>
          <a:ln>
            <a:noFill/>
          </a:ln>
          <a:extLst>
            <a:ext uri="{53640926-AAD7-44D8-BBD7-CCE9431645EC}">
              <a14:shadowObscured xmlns:a14="http://schemas.microsoft.com/office/drawing/2010/main"/>
            </a:ext>
          </a:extLst>
        </p:spPr>
      </p:pic>
      <p:sp>
        <p:nvSpPr>
          <p:cNvPr id="9" name="CuadroTexto 12"/>
          <p:cNvSpPr txBox="1"/>
          <p:nvPr/>
        </p:nvSpPr>
        <p:spPr>
          <a:xfrm>
            <a:off x="6388846" y="5312364"/>
            <a:ext cx="2529962" cy="369332"/>
          </a:xfrm>
          <a:prstGeom prst="rect">
            <a:avLst/>
          </a:prstGeom>
          <a:noFill/>
        </p:spPr>
        <p:txBody>
          <a:bodyPr wrap="square" rtlCol="0">
            <a:spAutoFit/>
          </a:bodyPr>
          <a:lstStyle/>
          <a:p>
            <a:r>
              <a:rPr lang="es-MX" dirty="0" smtClean="0"/>
              <a:t>Planta de cubierta</a:t>
            </a:r>
            <a:endParaRPr lang="es-MX" dirty="0"/>
          </a:p>
        </p:txBody>
      </p:sp>
      <p:sp>
        <p:nvSpPr>
          <p:cNvPr id="12" name="CuadroTexto 12"/>
          <p:cNvSpPr txBox="1"/>
          <p:nvPr/>
        </p:nvSpPr>
        <p:spPr>
          <a:xfrm>
            <a:off x="4625752" y="3009918"/>
            <a:ext cx="2529962" cy="369332"/>
          </a:xfrm>
          <a:prstGeom prst="rect">
            <a:avLst/>
          </a:prstGeom>
          <a:noFill/>
        </p:spPr>
        <p:txBody>
          <a:bodyPr wrap="square" rtlCol="0">
            <a:spAutoFit/>
          </a:bodyPr>
          <a:lstStyle/>
          <a:p>
            <a:r>
              <a:rPr lang="es-MX" dirty="0" smtClean="0"/>
              <a:t>Planta de suelos</a:t>
            </a:r>
            <a:endParaRPr lang="es-MX" dirty="0"/>
          </a:p>
        </p:txBody>
      </p:sp>
      <p:pic>
        <p:nvPicPr>
          <p:cNvPr id="13"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4645" t="32946" r="21460" b="23738"/>
          <a:stretch/>
        </p:blipFill>
        <p:spPr>
          <a:xfrm rot="5400000">
            <a:off x="461781" y="4771557"/>
            <a:ext cx="1975820" cy="1820278"/>
          </a:xfrm>
          <a:prstGeom prst="rect">
            <a:avLst/>
          </a:prstGeom>
        </p:spPr>
      </p:pic>
      <p:sp>
        <p:nvSpPr>
          <p:cNvPr id="14" name="CuadroTexto 12"/>
          <p:cNvSpPr txBox="1"/>
          <p:nvPr/>
        </p:nvSpPr>
        <p:spPr>
          <a:xfrm>
            <a:off x="2349791" y="6023275"/>
            <a:ext cx="1708114" cy="646331"/>
          </a:xfrm>
          <a:prstGeom prst="rect">
            <a:avLst/>
          </a:prstGeom>
          <a:noFill/>
        </p:spPr>
        <p:txBody>
          <a:bodyPr wrap="square" rtlCol="0">
            <a:spAutoFit/>
          </a:bodyPr>
          <a:lstStyle/>
          <a:p>
            <a:r>
              <a:rPr lang="es-MX" dirty="0" smtClean="0"/>
              <a:t>Diseño de cubierta</a:t>
            </a:r>
            <a:endParaRPr lang="es-MX" dirty="0"/>
          </a:p>
        </p:txBody>
      </p:sp>
    </p:spTree>
    <p:extLst>
      <p:ext uri="{BB962C8B-B14F-4D97-AF65-F5344CB8AC3E}">
        <p14:creationId xmlns:p14="http://schemas.microsoft.com/office/powerpoint/2010/main" val="320301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Espacio residual</a:t>
            </a:r>
            <a:endParaRPr lang="es-MX" dirty="0"/>
          </a:p>
        </p:txBody>
      </p:sp>
      <p:sp>
        <p:nvSpPr>
          <p:cNvPr id="3" name="2 Marcador de contenido"/>
          <p:cNvSpPr>
            <a:spLocks noGrp="1"/>
          </p:cNvSpPr>
          <p:nvPr>
            <p:ph idx="1"/>
          </p:nvPr>
        </p:nvSpPr>
        <p:spPr>
          <a:xfrm>
            <a:off x="972220" y="1772816"/>
            <a:ext cx="7393632" cy="4373563"/>
          </a:xfrm>
        </p:spPr>
        <p:txBody>
          <a:bodyPr>
            <a:normAutofit/>
          </a:bodyPr>
          <a:lstStyle/>
          <a:p>
            <a:endParaRPr lang="es-MX" dirty="0" smtClean="0"/>
          </a:p>
          <a:p>
            <a:r>
              <a:rPr lang="es-MX" dirty="0"/>
              <a:t>Nuestro proyecto de investigación pretende atacar un espacio residual para otorgarle una función que beneficie a la comunidad del barrio de El Alto.</a:t>
            </a:r>
          </a:p>
          <a:p>
            <a:endParaRPr lang="es-MX" dirty="0"/>
          </a:p>
          <a:p>
            <a:r>
              <a:rPr lang="es-MX" dirty="0" smtClean="0"/>
              <a:t>Los espacios residuales son </a:t>
            </a:r>
            <a:r>
              <a:rPr lang="es-MX" dirty="0"/>
              <a:t>un vacío urbano el cual no cumple ninguna función, o dejan de cumplirlo y son carentes de un dueño, lo que esto a su vez ocasiona el deterioro de estos espacios.</a:t>
            </a:r>
          </a:p>
          <a:p>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9520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cstate="print">
            <a:extLst>
              <a:ext uri="{28A0092B-C50C-407E-A947-70E740481C1C}">
                <a14:useLocalDpi xmlns:a14="http://schemas.microsoft.com/office/drawing/2010/main" val="0"/>
              </a:ext>
            </a:extLst>
          </a:blip>
          <a:srcRect l="26477" t="37416" r="11574" b="32107"/>
          <a:stretch/>
        </p:blipFill>
        <p:spPr bwMode="auto">
          <a:xfrm>
            <a:off x="323528" y="1340768"/>
            <a:ext cx="8424936" cy="3353018"/>
          </a:xfrm>
          <a:prstGeom prst="rect">
            <a:avLst/>
          </a:prstGeom>
          <a:ln>
            <a:noFill/>
          </a:ln>
          <a:extLst>
            <a:ext uri="{53640926-AAD7-44D8-BBD7-CCE9431645EC}">
              <a14:shadowObscured xmlns:a14="http://schemas.microsoft.com/office/drawing/2010/main"/>
            </a:ext>
          </a:extLst>
        </p:spPr>
      </p:pic>
      <p:sp>
        <p:nvSpPr>
          <p:cNvPr id="2" name="1 Título"/>
          <p:cNvSpPr>
            <a:spLocks noGrp="1"/>
          </p:cNvSpPr>
          <p:nvPr>
            <p:ph type="title"/>
          </p:nvPr>
        </p:nvSpPr>
        <p:spPr/>
        <p:txBody>
          <a:bodyPr/>
          <a:lstStyle/>
          <a:p>
            <a:r>
              <a:rPr lang="es-MX" dirty="0" smtClean="0"/>
              <a:t>FACHADA</a:t>
            </a:r>
            <a:endParaRPr lang="es-MX" dirty="0"/>
          </a:p>
        </p:txBody>
      </p:sp>
      <p:pic>
        <p:nvPicPr>
          <p:cNvPr id="4" name="Imagen 10"/>
          <p:cNvPicPr>
            <a:picLocks noChangeAspect="1"/>
          </p:cNvPicPr>
          <p:nvPr/>
        </p:nvPicPr>
        <p:blipFill rotWithShape="1">
          <a:blip r:embed="rId3"/>
          <a:srcRect l="23361" t="17100" r="36789" b="20605"/>
          <a:stretch/>
        </p:blipFill>
        <p:spPr>
          <a:xfrm>
            <a:off x="5796136" y="4177022"/>
            <a:ext cx="2575643" cy="2264789"/>
          </a:xfrm>
          <a:prstGeom prst="rect">
            <a:avLst/>
          </a:prstGeom>
          <a:ln>
            <a:solidFill>
              <a:schemeClr val="tx1"/>
            </a:solidFill>
          </a:ln>
        </p:spPr>
      </p:pic>
      <p:sp>
        <p:nvSpPr>
          <p:cNvPr id="6" name="CuadroTexto 13"/>
          <p:cNvSpPr txBox="1"/>
          <p:nvPr/>
        </p:nvSpPr>
        <p:spPr>
          <a:xfrm>
            <a:off x="2185392" y="6115219"/>
            <a:ext cx="3610744" cy="369332"/>
          </a:xfrm>
          <a:prstGeom prst="rect">
            <a:avLst/>
          </a:prstGeom>
          <a:noFill/>
        </p:spPr>
        <p:txBody>
          <a:bodyPr wrap="square" rtlCol="0">
            <a:spAutoFit/>
          </a:bodyPr>
          <a:lstStyle/>
          <a:p>
            <a:pPr algn="r"/>
            <a:r>
              <a:rPr lang="es-MX" dirty="0" smtClean="0"/>
              <a:t>Fachada original de la escuela</a:t>
            </a:r>
            <a:endParaRPr lang="es-MX" dirty="0"/>
          </a:p>
        </p:txBody>
      </p:sp>
      <p:sp>
        <p:nvSpPr>
          <p:cNvPr id="7" name="CuadroTexto 13"/>
          <p:cNvSpPr txBox="1"/>
          <p:nvPr/>
        </p:nvSpPr>
        <p:spPr>
          <a:xfrm>
            <a:off x="611560" y="4324454"/>
            <a:ext cx="3610744" cy="369332"/>
          </a:xfrm>
          <a:prstGeom prst="rect">
            <a:avLst/>
          </a:prstGeom>
          <a:noFill/>
        </p:spPr>
        <p:txBody>
          <a:bodyPr wrap="square" rtlCol="0">
            <a:spAutoFit/>
          </a:bodyPr>
          <a:lstStyle/>
          <a:p>
            <a:r>
              <a:rPr lang="es-MX" dirty="0" smtClean="0"/>
              <a:t>Fachada frontal</a:t>
            </a:r>
            <a:endParaRPr lang="es-MX" dirty="0"/>
          </a:p>
        </p:txBody>
      </p:sp>
      <p:sp>
        <p:nvSpPr>
          <p:cNvPr id="11" name="10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7981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PERSPETIVAS</a:t>
            </a:r>
            <a:endParaRPr lang="es-MX"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18262" t="6035" r="29591" b="11285"/>
          <a:stretch/>
        </p:blipFill>
        <p:spPr bwMode="auto">
          <a:xfrm>
            <a:off x="0" y="1556790"/>
            <a:ext cx="4399722" cy="4194199"/>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print">
            <a:extLst>
              <a:ext uri="{28A0092B-C50C-407E-A947-70E740481C1C}">
                <a14:useLocalDpi xmlns:a14="http://schemas.microsoft.com/office/drawing/2010/main" val="0"/>
              </a:ext>
            </a:extLst>
          </a:blip>
          <a:srcRect l="15615" t="6639" r="30704" b="12191"/>
          <a:stretch/>
        </p:blipFill>
        <p:spPr bwMode="auto">
          <a:xfrm>
            <a:off x="4283968" y="1700808"/>
            <a:ext cx="4680520" cy="4464496"/>
          </a:xfrm>
          <a:prstGeom prst="rect">
            <a:avLst/>
          </a:prstGeom>
          <a:ln>
            <a:noFill/>
          </a:ln>
          <a:extLst>
            <a:ext uri="{53640926-AAD7-44D8-BBD7-CCE9431645EC}">
              <a14:shadowObscured xmlns:a14="http://schemas.microsoft.com/office/drawing/2010/main"/>
            </a:ext>
          </a:extLst>
        </p:spPr>
      </p:pic>
      <p:sp>
        <p:nvSpPr>
          <p:cNvPr id="7" name="6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6703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https://scontent-atl.xx.fbcdn.net/hphotos-xpa1/v/t34.0-12/11210236_966516733369321_989500542_n.jpg?oh=792c59dfec14dbc817124ca2841d7e0c&amp;oe=554C88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638" y="980728"/>
            <a:ext cx="7152795" cy="536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442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50" name="Picture 2" descr="https://scontent-atl.xx.fbcdn.net/hphotos-xpa1/v/t34.0-12/11212304_966516740035987_1613272512_n.jpg?oh=f699e2e6be9980cc1e67450f3203e797&amp;oe=554B65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72" y="730746"/>
            <a:ext cx="7630120" cy="572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40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4" name="Picture 2" descr="https://scontent-atl.xx.fbcdn.net/hphotos-xta1/v/t34.0-12/11225797_966516756702652_1300006163_n.jpg?oh=bf97a48024552ffa794bdd9de9dafa5f&amp;oe=554B8E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54206"/>
            <a:ext cx="7128792" cy="534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00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98" name="Picture 2" descr="https://scontent-atl.xx.fbcdn.net/hphotos-xpt1/v/t34.0-12/10822332_966516770035984_1342040088_n.jpg?oh=38688a6065cafd8bedf55fd1ebfa214f&amp;oe=554C77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4" y="1227448"/>
            <a:ext cx="4486132" cy="3364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content-atl.xx.fbcdn.net/hphotos-xpa1/v/t34.0-12/11212310_966516783369316_460015044_n.jpg?oh=84d7a1cad01d1a56bda6dc2cb5d083d2&amp;oe=554C94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204438"/>
            <a:ext cx="3996681" cy="299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3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Conclusión</a:t>
            </a:r>
            <a:endParaRPr lang="es-MX" dirty="0"/>
          </a:p>
        </p:txBody>
      </p:sp>
      <p:sp>
        <p:nvSpPr>
          <p:cNvPr id="3" name="2 Marcador de contenido"/>
          <p:cNvSpPr>
            <a:spLocks noGrp="1"/>
          </p:cNvSpPr>
          <p:nvPr>
            <p:ph idx="1"/>
          </p:nvPr>
        </p:nvSpPr>
        <p:spPr>
          <a:xfrm>
            <a:off x="1752712" y="1844824"/>
            <a:ext cx="5832648" cy="1512168"/>
          </a:xfrm>
        </p:spPr>
        <p:txBody>
          <a:bodyPr/>
          <a:lstStyle/>
          <a:p>
            <a:r>
              <a:rPr lang="es-MX" dirty="0" smtClean="0"/>
              <a:t>Concluimos que la solución propuesta cumple con los objetivos planteados ya que beneficia a la comunidad del barrio de El Alto y da una función creativa e innovadora al espacio.</a:t>
            </a:r>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0658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420888"/>
            <a:ext cx="5791200" cy="1371600"/>
          </a:xfrm>
        </p:spPr>
        <p:txBody>
          <a:bodyPr>
            <a:normAutofit/>
          </a:bodyPr>
          <a:lstStyle/>
          <a:p>
            <a:pPr algn="ctr"/>
            <a:r>
              <a:rPr lang="es-MX" sz="6000" dirty="0" smtClean="0"/>
              <a:t>GRACIAS</a:t>
            </a:r>
            <a:endParaRPr lang="es-MX" sz="6000"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5148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objetivos</a:t>
            </a:r>
            <a:endParaRPr lang="es-MX" dirty="0"/>
          </a:p>
        </p:txBody>
      </p:sp>
      <p:sp>
        <p:nvSpPr>
          <p:cNvPr id="3" name="2 Marcador de contenido"/>
          <p:cNvSpPr>
            <a:spLocks noGrp="1"/>
          </p:cNvSpPr>
          <p:nvPr>
            <p:ph idx="1"/>
          </p:nvPr>
        </p:nvSpPr>
        <p:spPr>
          <a:xfrm>
            <a:off x="815752" y="1700808"/>
            <a:ext cx="7620000" cy="4373563"/>
          </a:xfrm>
        </p:spPr>
        <p:txBody>
          <a:bodyPr/>
          <a:lstStyle/>
          <a:p>
            <a:pPr algn="just"/>
            <a:r>
              <a:rPr lang="es-MX" dirty="0" smtClean="0"/>
              <a:t>Objetivo General</a:t>
            </a:r>
            <a:endParaRPr lang="es-MX" dirty="0"/>
          </a:p>
          <a:p>
            <a:pPr marL="342900" lvl="0" indent="-342900" algn="just">
              <a:buFont typeface="Arial" panose="020B0604020202020204" pitchFamily="34" charset="0"/>
              <a:buChar char="•"/>
            </a:pPr>
            <a:r>
              <a:rPr lang="es-MX" b="0" dirty="0"/>
              <a:t>Generar un espacio de integración para la comunidad, tanto estudiantil, como religiosa, y visitantes del barrio</a:t>
            </a:r>
            <a:r>
              <a:rPr lang="es-MX" b="0" dirty="0" smtClean="0"/>
              <a:t>.</a:t>
            </a:r>
          </a:p>
          <a:p>
            <a:pPr algn="just"/>
            <a:endParaRPr lang="es-MX" dirty="0"/>
          </a:p>
          <a:p>
            <a:pPr algn="just"/>
            <a:r>
              <a:rPr lang="es-MX" dirty="0" smtClean="0"/>
              <a:t>Objetivos Específicos </a:t>
            </a:r>
            <a:endParaRPr lang="es-MX" dirty="0"/>
          </a:p>
          <a:p>
            <a:pPr marL="342900" lvl="0" indent="-342900" algn="just">
              <a:buFont typeface="Arial" panose="020B0604020202020204" pitchFamily="34" charset="0"/>
              <a:buChar char="•"/>
            </a:pPr>
            <a:r>
              <a:rPr lang="es-MX" b="0" dirty="0"/>
              <a:t>Crear un espacio útil, para lograr un movimiento peatonal</a:t>
            </a:r>
          </a:p>
          <a:p>
            <a:pPr marL="342900" lvl="0" indent="-342900" algn="just">
              <a:buFont typeface="Arial" panose="020B0604020202020204" pitchFamily="34" charset="0"/>
              <a:buChar char="•"/>
            </a:pPr>
            <a:r>
              <a:rPr lang="es-MX" b="0" dirty="0"/>
              <a:t>Enfatizar la importancia del barrio para vincularlo con los barrios vecinos.</a:t>
            </a:r>
          </a:p>
          <a:p>
            <a:pPr marL="342900" indent="-342900" algn="just">
              <a:buFont typeface="Arial" panose="020B0604020202020204" pitchFamily="34" charset="0"/>
              <a:buChar char="•"/>
            </a:pPr>
            <a:r>
              <a:rPr lang="es-MX" b="0" dirty="0"/>
              <a:t>Proponer un espacio que genere seguridad para los estudiantes</a:t>
            </a:r>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31657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15816" y="764704"/>
            <a:ext cx="5791200" cy="1371600"/>
          </a:xfrm>
        </p:spPr>
        <p:txBody>
          <a:bodyPr/>
          <a:lstStyle/>
          <a:p>
            <a:r>
              <a:rPr lang="es-MX" dirty="0" smtClean="0"/>
              <a:t>Hipótesis</a:t>
            </a:r>
            <a:endParaRPr lang="es-MX" dirty="0"/>
          </a:p>
        </p:txBody>
      </p:sp>
      <p:sp>
        <p:nvSpPr>
          <p:cNvPr id="3" name="2 Marcador de contenido"/>
          <p:cNvSpPr>
            <a:spLocks noGrp="1"/>
          </p:cNvSpPr>
          <p:nvPr>
            <p:ph idx="1"/>
          </p:nvPr>
        </p:nvSpPr>
        <p:spPr>
          <a:xfrm>
            <a:off x="1331640" y="2832720"/>
            <a:ext cx="6336704" cy="2684512"/>
          </a:xfrm>
        </p:spPr>
        <p:txBody>
          <a:bodyPr/>
          <a:lstStyle/>
          <a:p>
            <a:pPr algn="just"/>
            <a:r>
              <a:rPr lang="es-MX" dirty="0"/>
              <a:t>Al crear un espacio que integre a la comunidad del barrio de El Alto, se generará más movimiento peatonal, mejorando la comunicación y seguridad de la misma.</a:t>
            </a:r>
          </a:p>
          <a:p>
            <a:r>
              <a:rPr lang="es-MX" dirty="0"/>
              <a:t> </a:t>
            </a:r>
          </a:p>
          <a:p>
            <a:r>
              <a:rPr lang="es-MX" dirty="0"/>
              <a:t> </a:t>
            </a:r>
          </a:p>
          <a:p>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0970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1075" y="1045088"/>
            <a:ext cx="5791200" cy="1371600"/>
          </a:xfrm>
        </p:spPr>
        <p:txBody>
          <a:bodyPr/>
          <a:lstStyle/>
          <a:p>
            <a:r>
              <a:rPr lang="es-MX" dirty="0" smtClean="0"/>
              <a:t>ubicación</a:t>
            </a:r>
            <a:endParaRPr lang="es-MX" dirty="0"/>
          </a:p>
        </p:txBody>
      </p:sp>
      <p:sp>
        <p:nvSpPr>
          <p:cNvPr id="3" name="2 Marcador de contenido"/>
          <p:cNvSpPr>
            <a:spLocks noGrp="1"/>
          </p:cNvSpPr>
          <p:nvPr>
            <p:ph idx="1"/>
          </p:nvPr>
        </p:nvSpPr>
        <p:spPr>
          <a:xfrm>
            <a:off x="323528" y="2579563"/>
            <a:ext cx="3754760" cy="3093562"/>
          </a:xfrm>
        </p:spPr>
        <p:txBody>
          <a:bodyPr/>
          <a:lstStyle/>
          <a:p>
            <a:r>
              <a:rPr lang="es-MX" dirty="0"/>
              <a:t>El espacio residual de esta investigación se encuentra en la Avenida 22 Oriente Núm. 1005 </a:t>
            </a:r>
            <a:br>
              <a:rPr lang="es-MX" dirty="0"/>
            </a:br>
            <a:r>
              <a:rPr lang="es-MX" dirty="0"/>
              <a:t>Heroica Puebla De Zaragoza </a:t>
            </a:r>
            <a:br>
              <a:rPr lang="es-MX" dirty="0"/>
            </a:br>
            <a:r>
              <a:rPr lang="es-MX" dirty="0"/>
              <a:t>Puebla, Puebla </a:t>
            </a:r>
            <a:r>
              <a:rPr lang="es-MX" dirty="0" smtClean="0"/>
              <a:t>7200</a:t>
            </a:r>
            <a:br>
              <a:rPr lang="es-MX" dirty="0" smtClean="0"/>
            </a:br>
            <a:r>
              <a:rPr lang="es-MX" dirty="0" smtClean="0"/>
              <a:t>en el histórico barrio de El Alto</a:t>
            </a:r>
          </a:p>
          <a:p>
            <a:endParaRPr lang="es-MX" dirty="0"/>
          </a:p>
        </p:txBody>
      </p:sp>
      <p:pic>
        <p:nvPicPr>
          <p:cNvPr id="4" name="3 Imagen" descr="https://fbcdn-sphotos-h-a.akamaihd.net/hphotos-ak-xpf1/v/t34.0-12/11020382_931693593518302_2008463256_n.jpg?oh=9173975e378236d63cbaa5f19447cf43&amp;oe=54EF7854&amp;__gda__=1424972164_e1de8a4d8a801048b9fc61f11c7e894d"/>
          <p:cNvPicPr/>
          <p:nvPr/>
        </p:nvPicPr>
        <p:blipFill rotWithShape="1">
          <a:blip r:embed="rId3">
            <a:extLst>
              <a:ext uri="{28A0092B-C50C-407E-A947-70E740481C1C}">
                <a14:useLocalDpi xmlns:a14="http://schemas.microsoft.com/office/drawing/2010/main" val="0"/>
              </a:ext>
            </a:extLst>
          </a:blip>
          <a:srcRect t="21848" b="10635"/>
          <a:stretch/>
        </p:blipFill>
        <p:spPr bwMode="auto">
          <a:xfrm>
            <a:off x="4318288" y="688812"/>
            <a:ext cx="4070136" cy="4900428"/>
          </a:xfrm>
          <a:prstGeom prst="rect">
            <a:avLst/>
          </a:prstGeom>
          <a:noFill/>
          <a:ln>
            <a:noFill/>
          </a:ln>
          <a:extLst>
            <a:ext uri="{53640926-AAD7-44D8-BBD7-CCE9431645EC}">
              <a14:shadowObscured xmlns:a14="http://schemas.microsoft.com/office/drawing/2010/main"/>
            </a:ext>
          </a:extLst>
        </p:spPr>
      </p:pic>
      <p:cxnSp>
        <p:nvCxnSpPr>
          <p:cNvPr id="5" name="18 Conector recto"/>
          <p:cNvCxnSpPr/>
          <p:nvPr/>
        </p:nvCxnSpPr>
        <p:spPr>
          <a:xfrm>
            <a:off x="4606320" y="2328914"/>
            <a:ext cx="465811" cy="223389"/>
          </a:xfrm>
          <a:prstGeom prst="line">
            <a:avLst/>
          </a:prstGeom>
        </p:spPr>
        <p:style>
          <a:lnRef idx="3">
            <a:schemeClr val="accent5"/>
          </a:lnRef>
          <a:fillRef idx="0">
            <a:schemeClr val="accent5"/>
          </a:fillRef>
          <a:effectRef idx="2">
            <a:schemeClr val="accent5"/>
          </a:effectRef>
          <a:fontRef idx="minor">
            <a:schemeClr val="tx1"/>
          </a:fontRef>
        </p:style>
      </p:cxnSp>
      <p:cxnSp>
        <p:nvCxnSpPr>
          <p:cNvPr id="6" name="11 Conector recto"/>
          <p:cNvCxnSpPr/>
          <p:nvPr/>
        </p:nvCxnSpPr>
        <p:spPr>
          <a:xfrm>
            <a:off x="5653084" y="2904709"/>
            <a:ext cx="639191" cy="234317"/>
          </a:xfrm>
          <a:prstGeom prst="line">
            <a:avLst/>
          </a:prstGeom>
        </p:spPr>
        <p:style>
          <a:lnRef idx="3">
            <a:schemeClr val="accent5"/>
          </a:lnRef>
          <a:fillRef idx="0">
            <a:schemeClr val="accent5"/>
          </a:fillRef>
          <a:effectRef idx="2">
            <a:schemeClr val="accent5"/>
          </a:effectRef>
          <a:fontRef idx="minor">
            <a:schemeClr val="tx1"/>
          </a:fontRef>
        </p:style>
      </p:cxnSp>
      <p:cxnSp>
        <p:nvCxnSpPr>
          <p:cNvPr id="7" name="10 Conector recto"/>
          <p:cNvCxnSpPr/>
          <p:nvPr/>
        </p:nvCxnSpPr>
        <p:spPr>
          <a:xfrm>
            <a:off x="6292275" y="3125018"/>
            <a:ext cx="826953" cy="808038"/>
          </a:xfrm>
          <a:prstGeom prst="line">
            <a:avLst/>
          </a:prstGeom>
        </p:spPr>
        <p:style>
          <a:lnRef idx="3">
            <a:schemeClr val="accent5"/>
          </a:lnRef>
          <a:fillRef idx="0">
            <a:schemeClr val="accent5"/>
          </a:fillRef>
          <a:effectRef idx="2">
            <a:schemeClr val="accent5"/>
          </a:effectRef>
          <a:fontRef idx="minor">
            <a:schemeClr val="tx1"/>
          </a:fontRef>
        </p:style>
      </p:cxnSp>
      <p:cxnSp>
        <p:nvCxnSpPr>
          <p:cNvPr id="8" name="21 Conector recto"/>
          <p:cNvCxnSpPr/>
          <p:nvPr/>
        </p:nvCxnSpPr>
        <p:spPr>
          <a:xfrm flipV="1">
            <a:off x="5840906" y="2031182"/>
            <a:ext cx="777307" cy="1431009"/>
          </a:xfrm>
          <a:prstGeom prst="line">
            <a:avLst/>
          </a:prstGeom>
        </p:spPr>
        <p:style>
          <a:lnRef idx="3">
            <a:schemeClr val="accent2"/>
          </a:lnRef>
          <a:fillRef idx="0">
            <a:schemeClr val="accent2"/>
          </a:fillRef>
          <a:effectRef idx="2">
            <a:schemeClr val="accent2"/>
          </a:effectRef>
          <a:fontRef idx="minor">
            <a:schemeClr val="tx1"/>
          </a:fontRef>
        </p:style>
      </p:cxnSp>
      <p:sp>
        <p:nvSpPr>
          <p:cNvPr id="9" name="9 Elipse"/>
          <p:cNvSpPr/>
          <p:nvPr/>
        </p:nvSpPr>
        <p:spPr>
          <a:xfrm>
            <a:off x="5764100" y="2564606"/>
            <a:ext cx="242757" cy="2878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0" name="22 Cuadro de texto"/>
          <p:cNvSpPr txBox="1"/>
          <p:nvPr/>
        </p:nvSpPr>
        <p:spPr>
          <a:xfrm>
            <a:off x="6618213" y="4766344"/>
            <a:ext cx="1737360" cy="128016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MX" sz="1100" b="1" dirty="0" smtClean="0">
                <a:effectLst/>
                <a:latin typeface="Arial"/>
                <a:ea typeface="Calibri"/>
                <a:cs typeface="Times New Roman"/>
              </a:rPr>
              <a:t>        Espacio residual</a:t>
            </a:r>
            <a:endParaRPr lang="es-MX" sz="1100" dirty="0" smtClean="0">
              <a:effectLst/>
              <a:ea typeface="Calibri"/>
              <a:cs typeface="Times New Roman"/>
            </a:endParaRPr>
          </a:p>
          <a:p>
            <a:pPr>
              <a:lnSpc>
                <a:spcPct val="115000"/>
              </a:lnSpc>
              <a:spcAft>
                <a:spcPts val="1000"/>
              </a:spcAft>
            </a:pPr>
            <a:r>
              <a:rPr lang="es-MX" sz="1100" b="1" dirty="0" smtClean="0">
                <a:effectLst/>
                <a:latin typeface="Arial"/>
                <a:ea typeface="Calibri"/>
                <a:cs typeface="Times New Roman"/>
              </a:rPr>
              <a:t>  </a:t>
            </a:r>
            <a:r>
              <a:rPr lang="es-MX" sz="1100" b="1" dirty="0">
                <a:effectLst/>
                <a:latin typeface="Arial"/>
                <a:ea typeface="Calibri"/>
                <a:cs typeface="Times New Roman"/>
              </a:rPr>
              <a:t>Calle 22 Oriente</a:t>
            </a:r>
            <a:endParaRPr lang="es-MX" sz="1100" dirty="0">
              <a:effectLst/>
              <a:ea typeface="Calibri"/>
              <a:cs typeface="Times New Roman"/>
            </a:endParaRPr>
          </a:p>
          <a:p>
            <a:pPr>
              <a:lnSpc>
                <a:spcPct val="115000"/>
              </a:lnSpc>
              <a:spcAft>
                <a:spcPts val="1000"/>
              </a:spcAft>
            </a:pPr>
            <a:r>
              <a:rPr lang="es-MX" sz="1100" b="1" dirty="0">
                <a:effectLst/>
                <a:latin typeface="Arial"/>
                <a:ea typeface="Calibri"/>
                <a:cs typeface="Times New Roman"/>
              </a:rPr>
              <a:t>  Calle 10 Norte</a:t>
            </a:r>
            <a:endParaRPr lang="es-MX" sz="1100" dirty="0">
              <a:effectLst/>
              <a:ea typeface="Calibri"/>
              <a:cs typeface="Times New Roman"/>
            </a:endParaRPr>
          </a:p>
        </p:txBody>
      </p:sp>
      <p:cxnSp>
        <p:nvCxnSpPr>
          <p:cNvPr id="11" name="23 Conector recto"/>
          <p:cNvCxnSpPr/>
          <p:nvPr/>
        </p:nvCxnSpPr>
        <p:spPr>
          <a:xfrm>
            <a:off x="6777629" y="5382892"/>
            <a:ext cx="48387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 name="24 Conector recto"/>
          <p:cNvCxnSpPr/>
          <p:nvPr/>
        </p:nvCxnSpPr>
        <p:spPr>
          <a:xfrm>
            <a:off x="6777629" y="5673124"/>
            <a:ext cx="483870"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9 Elipse"/>
          <p:cNvSpPr/>
          <p:nvPr/>
        </p:nvSpPr>
        <p:spPr>
          <a:xfrm>
            <a:off x="6705752" y="4804444"/>
            <a:ext cx="219075"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cxnSp>
        <p:nvCxnSpPr>
          <p:cNvPr id="18" name="21 Conector recto"/>
          <p:cNvCxnSpPr/>
          <p:nvPr/>
        </p:nvCxnSpPr>
        <p:spPr>
          <a:xfrm flipV="1">
            <a:off x="4587054" y="4557087"/>
            <a:ext cx="461880" cy="47595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21 Conector recto"/>
          <p:cNvCxnSpPr/>
          <p:nvPr/>
        </p:nvCxnSpPr>
        <p:spPr>
          <a:xfrm flipV="1">
            <a:off x="4427984" y="4289212"/>
            <a:ext cx="644147" cy="743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5072131" y="3125018"/>
            <a:ext cx="828987" cy="1164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6006857" y="1813376"/>
            <a:ext cx="631676" cy="10913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H="1">
            <a:off x="6634349" y="688812"/>
            <a:ext cx="71403" cy="11245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V="1">
            <a:off x="4606320" y="2012674"/>
            <a:ext cx="2932474" cy="31973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7538794" y="665282"/>
            <a:ext cx="0" cy="13473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5038488" y="1730888"/>
            <a:ext cx="1357887" cy="646331"/>
          </a:xfrm>
          <a:prstGeom prst="rect">
            <a:avLst/>
          </a:prstGeom>
          <a:noFill/>
        </p:spPr>
        <p:txBody>
          <a:bodyPr wrap="square" rtlCol="0">
            <a:spAutoFit/>
          </a:bodyPr>
          <a:lstStyle/>
          <a:p>
            <a:r>
              <a:rPr lang="es-MX" b="1" dirty="0" smtClean="0"/>
              <a:t>Barrio de El Alto</a:t>
            </a:r>
            <a:endParaRPr lang="es-MX" b="1" dirty="0"/>
          </a:p>
        </p:txBody>
      </p:sp>
      <p:sp>
        <p:nvSpPr>
          <p:cNvPr id="35" name="34 CuadroTexto"/>
          <p:cNvSpPr txBox="1"/>
          <p:nvPr/>
        </p:nvSpPr>
        <p:spPr>
          <a:xfrm>
            <a:off x="6877293" y="2815860"/>
            <a:ext cx="1512861" cy="646331"/>
          </a:xfrm>
          <a:prstGeom prst="rect">
            <a:avLst/>
          </a:prstGeom>
          <a:noFill/>
        </p:spPr>
        <p:txBody>
          <a:bodyPr wrap="square" rtlCol="0">
            <a:spAutoFit/>
          </a:bodyPr>
          <a:lstStyle/>
          <a:p>
            <a:r>
              <a:rPr lang="es-MX" b="1" dirty="0" smtClean="0"/>
              <a:t>Barrio de </a:t>
            </a:r>
            <a:r>
              <a:rPr lang="es-MX" b="1" dirty="0" err="1" smtClean="0"/>
              <a:t>Xanenetla</a:t>
            </a:r>
            <a:endParaRPr lang="es-MX" b="1" dirty="0"/>
          </a:p>
        </p:txBody>
      </p:sp>
      <p:sp>
        <p:nvSpPr>
          <p:cNvPr id="23" name="22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2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6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28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52301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7395" y="476672"/>
            <a:ext cx="5791200" cy="1371600"/>
          </a:xfrm>
        </p:spPr>
        <p:txBody>
          <a:bodyPr/>
          <a:lstStyle/>
          <a:p>
            <a:r>
              <a:rPr lang="es-MX" dirty="0" smtClean="0"/>
              <a:t>Historia de puebla</a:t>
            </a:r>
            <a:endParaRPr lang="es-MX" dirty="0"/>
          </a:p>
        </p:txBody>
      </p:sp>
      <p:sp>
        <p:nvSpPr>
          <p:cNvPr id="3" name="2 Marcador de contenido"/>
          <p:cNvSpPr>
            <a:spLocks noGrp="1"/>
          </p:cNvSpPr>
          <p:nvPr>
            <p:ph idx="1"/>
          </p:nvPr>
        </p:nvSpPr>
        <p:spPr>
          <a:xfrm>
            <a:off x="815752" y="2204864"/>
            <a:ext cx="7620000" cy="4373563"/>
          </a:xfrm>
        </p:spPr>
        <p:txBody>
          <a:bodyPr/>
          <a:lstStyle/>
          <a:p>
            <a:pPr algn="just"/>
            <a:r>
              <a:rPr lang="es-MX" dirty="0"/>
              <a:t>“Para fundar la “puebla” de los Ángeles en 1531, el asentamiento de los indígenas en la traza española no estaba planeado, resultaba contradictorio con el objetivo político de crear una ciudad para españoles, pero, dado que eran indispensables como trabajadores para construir el nuevo poblamiento y para cultivar las tierras concedidas a los colonos, inicialmente, su desplazamiento fue forzado.”(González Bustillos, 2010)</a:t>
            </a:r>
          </a:p>
          <a:p>
            <a:endParaRPr lang="es-MX" dirty="0"/>
          </a:p>
        </p:txBody>
      </p:sp>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97685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99392"/>
            <a:ext cx="5791200" cy="1371600"/>
          </a:xfrm>
        </p:spPr>
        <p:txBody>
          <a:bodyPr/>
          <a:lstStyle/>
          <a:p>
            <a:r>
              <a:rPr lang="es-MX" dirty="0" smtClean="0"/>
              <a:t>Barrio de el alto</a:t>
            </a:r>
            <a:endParaRPr lang="es-MX"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482352" y="1412776"/>
            <a:ext cx="8280920" cy="5229200"/>
          </a:xfrm>
          <a:prstGeom prst="rect">
            <a:avLst/>
          </a:prstGeom>
          <a:noFill/>
          <a:ln>
            <a:noFill/>
          </a:ln>
        </p:spPr>
      </p:pic>
      <p:sp>
        <p:nvSpPr>
          <p:cNvPr id="4" name="3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18371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24 Imagen"/>
          <p:cNvPicPr/>
          <p:nvPr/>
        </p:nvPicPr>
        <p:blipFill>
          <a:blip r:embed="rId2">
            <a:extLst>
              <a:ext uri="{28A0092B-C50C-407E-A947-70E740481C1C}">
                <a14:useLocalDpi xmlns:a14="http://schemas.microsoft.com/office/drawing/2010/main" val="0"/>
              </a:ext>
            </a:extLst>
          </a:blip>
          <a:srcRect/>
          <a:stretch>
            <a:fillRect/>
          </a:stretch>
        </p:blipFill>
        <p:spPr bwMode="auto">
          <a:xfrm>
            <a:off x="251520" y="662360"/>
            <a:ext cx="8681392" cy="5646960"/>
          </a:xfrm>
          <a:prstGeom prst="rect">
            <a:avLst/>
          </a:prstGeom>
          <a:noFill/>
          <a:ln>
            <a:noFill/>
          </a:ln>
        </p:spPr>
      </p:pic>
      <p:sp>
        <p:nvSpPr>
          <p:cNvPr id="2" name="1 Título"/>
          <p:cNvSpPr>
            <a:spLocks noGrp="1"/>
          </p:cNvSpPr>
          <p:nvPr>
            <p:ph type="title"/>
          </p:nvPr>
        </p:nvSpPr>
        <p:spPr>
          <a:xfrm>
            <a:off x="34528" y="-30832"/>
            <a:ext cx="5791200" cy="1371600"/>
          </a:xfrm>
        </p:spPr>
        <p:txBody>
          <a:bodyPr/>
          <a:lstStyle/>
          <a:p>
            <a:r>
              <a:rPr lang="es-MX" dirty="0" smtClean="0"/>
              <a:t>Barrio de el alto</a:t>
            </a:r>
            <a:endParaRPr lang="es-MX" dirty="0"/>
          </a:p>
        </p:txBody>
      </p:sp>
      <p:pic>
        <p:nvPicPr>
          <p:cNvPr id="24" name="23 Imagen"/>
          <p:cNvPicPr/>
          <p:nvPr/>
        </p:nvPicPr>
        <p:blipFill>
          <a:blip r:embed="rId3">
            <a:extLst>
              <a:ext uri="{28A0092B-C50C-407E-A947-70E740481C1C}">
                <a14:useLocalDpi xmlns:a14="http://schemas.microsoft.com/office/drawing/2010/main" val="0"/>
              </a:ext>
            </a:extLst>
          </a:blip>
          <a:srcRect/>
          <a:stretch>
            <a:fillRect/>
          </a:stretch>
        </p:blipFill>
        <p:spPr bwMode="auto">
          <a:xfrm>
            <a:off x="6420875" y="5029980"/>
            <a:ext cx="2488704" cy="1844824"/>
          </a:xfrm>
          <a:prstGeom prst="rect">
            <a:avLst/>
          </a:prstGeom>
          <a:noFill/>
          <a:ln>
            <a:noFill/>
          </a:ln>
        </p:spPr>
      </p:pic>
      <p:sp>
        <p:nvSpPr>
          <p:cNvPr id="5" name="4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64582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21296" y="-99392"/>
            <a:ext cx="6707088" cy="1476082"/>
          </a:xfrm>
        </p:spPr>
        <p:txBody>
          <a:bodyPr/>
          <a:lstStyle/>
          <a:p>
            <a:r>
              <a:rPr lang="es-MX" dirty="0" smtClean="0"/>
              <a:t>Fray Pedro de Gante</a:t>
            </a:r>
            <a:endParaRPr lang="es-MX" dirty="0"/>
          </a:p>
        </p:txBody>
      </p:sp>
      <p:pic>
        <p:nvPicPr>
          <p:cNvPr id="4" name="3 Marcador de contenido"/>
          <p:cNvPicPr>
            <a:picLocks noGrp="1"/>
          </p:cNvPicPr>
          <p:nvPr>
            <p:ph idx="1"/>
          </p:nvPr>
        </p:nvPicPr>
        <p:blipFill rotWithShape="1">
          <a:blip r:embed="rId2" cstate="print">
            <a:extLst>
              <a:ext uri="{28A0092B-C50C-407E-A947-70E740481C1C}">
                <a14:useLocalDpi xmlns:a14="http://schemas.microsoft.com/office/drawing/2010/main" val="0"/>
              </a:ext>
            </a:extLst>
          </a:blip>
          <a:srcRect l="-1" t="15389" r="-1324" b="31503"/>
          <a:stretch/>
        </p:blipFill>
        <p:spPr bwMode="auto">
          <a:xfrm>
            <a:off x="107504" y="2440965"/>
            <a:ext cx="8973176" cy="2644219"/>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07504" y="260648"/>
            <a:ext cx="903649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0" y="260648"/>
            <a:ext cx="2915816"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203848" y="531912"/>
            <a:ext cx="5917704" cy="160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3203848" y="531912"/>
            <a:ext cx="2930376" cy="160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522757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2472</TotalTime>
  <Words>480</Words>
  <Application>Microsoft Office PowerPoint</Application>
  <PresentationFormat>Presentación en pantalla (4:3)</PresentationFormat>
  <Paragraphs>72</Paragraphs>
  <Slides>27</Slides>
  <Notes>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Arial Black</vt:lpstr>
      <vt:lpstr>Calibri</vt:lpstr>
      <vt:lpstr>Times New Roman</vt:lpstr>
      <vt:lpstr>Esencial</vt:lpstr>
      <vt:lpstr>Espacio residual</vt:lpstr>
      <vt:lpstr>Espacio residual</vt:lpstr>
      <vt:lpstr>objetivos</vt:lpstr>
      <vt:lpstr>Hipótesis</vt:lpstr>
      <vt:lpstr>ubicación</vt:lpstr>
      <vt:lpstr>Historia de puebla</vt:lpstr>
      <vt:lpstr>Barrio de el alto</vt:lpstr>
      <vt:lpstr>Barrio de el alto</vt:lpstr>
      <vt:lpstr>Fray Pedro de Gante</vt:lpstr>
      <vt:lpstr>Espacio residual</vt:lpstr>
      <vt:lpstr>Dimensiones </vt:lpstr>
      <vt:lpstr>Flujos peatonales</vt:lpstr>
      <vt:lpstr>Características de Solución</vt:lpstr>
      <vt:lpstr>Posibles soluciones</vt:lpstr>
      <vt:lpstr>Casos análogos</vt:lpstr>
      <vt:lpstr> </vt:lpstr>
      <vt:lpstr>Presentación de PowerPoint</vt:lpstr>
      <vt:lpstr>Solución</vt:lpstr>
      <vt:lpstr>planos</vt:lpstr>
      <vt:lpstr>FACHADA</vt:lpstr>
      <vt:lpstr>PERSPETIVAS</vt:lpstr>
      <vt:lpstr>Presentación de PowerPoint</vt:lpstr>
      <vt:lpstr>Presentación de PowerPoint</vt:lpstr>
      <vt:lpstr>Presentación de PowerPoint</vt:lpstr>
      <vt:lpstr>Presentación de PowerPoint</vt:lpstr>
      <vt:lpstr>Conclusión</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dc:creator>
  <cp:lastModifiedBy>ZENDEJAS CACHO RAFAEL</cp:lastModifiedBy>
  <cp:revision>41</cp:revision>
  <dcterms:created xsi:type="dcterms:W3CDTF">2015-03-23T03:03:57Z</dcterms:created>
  <dcterms:modified xsi:type="dcterms:W3CDTF">2015-05-06T18:51:56Z</dcterms:modified>
</cp:coreProperties>
</file>