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61" r:id="rId5"/>
    <p:sldId id="262" r:id="rId6"/>
    <p:sldId id="263" r:id="rId7"/>
    <p:sldId id="264" r:id="rId8"/>
    <p:sldId id="265" r:id="rId9"/>
    <p:sldId id="266" r:id="rId10"/>
    <p:sldId id="267" r:id="rId11"/>
    <p:sldId id="259"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2CC0461-BD1D-45A2-8633-5F730CC6B496}" type="datetimeFigureOut">
              <a:rPr lang="es-MX" smtClean="0"/>
              <a:pPr/>
              <a:t>05/06/2014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52AE0B-CE8B-41D5-A0F7-28F5D030AF21}"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2CC0461-BD1D-45A2-8633-5F730CC6B496}" type="datetimeFigureOut">
              <a:rPr lang="es-MX" smtClean="0"/>
              <a:pPr/>
              <a:t>05/06/2014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52AE0B-CE8B-41D5-A0F7-28F5D030AF21}"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2CC0461-BD1D-45A2-8633-5F730CC6B496}" type="datetimeFigureOut">
              <a:rPr lang="es-MX" smtClean="0"/>
              <a:pPr/>
              <a:t>05/06/2014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52AE0B-CE8B-41D5-A0F7-28F5D030AF21}"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2CC0461-BD1D-45A2-8633-5F730CC6B496}" type="datetimeFigureOut">
              <a:rPr lang="es-MX" smtClean="0"/>
              <a:pPr/>
              <a:t>05/06/2014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52AE0B-CE8B-41D5-A0F7-28F5D030AF21}"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2CC0461-BD1D-45A2-8633-5F730CC6B496}" type="datetimeFigureOut">
              <a:rPr lang="es-MX" smtClean="0"/>
              <a:pPr/>
              <a:t>05/06/2014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52AE0B-CE8B-41D5-A0F7-28F5D030AF21}"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2CC0461-BD1D-45A2-8633-5F730CC6B496}" type="datetimeFigureOut">
              <a:rPr lang="es-MX" smtClean="0"/>
              <a:pPr/>
              <a:t>05/06/2014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552AE0B-CE8B-41D5-A0F7-28F5D030AF21}"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2CC0461-BD1D-45A2-8633-5F730CC6B496}" type="datetimeFigureOut">
              <a:rPr lang="es-MX" smtClean="0"/>
              <a:pPr/>
              <a:t>05/06/2014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552AE0B-CE8B-41D5-A0F7-28F5D030AF21}"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2CC0461-BD1D-45A2-8633-5F730CC6B496}" type="datetimeFigureOut">
              <a:rPr lang="es-MX" smtClean="0"/>
              <a:pPr/>
              <a:t>05/06/2014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552AE0B-CE8B-41D5-A0F7-28F5D030AF21}"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2CC0461-BD1D-45A2-8633-5F730CC6B496}" type="datetimeFigureOut">
              <a:rPr lang="es-MX" smtClean="0"/>
              <a:pPr/>
              <a:t>05/06/2014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552AE0B-CE8B-41D5-A0F7-28F5D030AF21}"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CC0461-BD1D-45A2-8633-5F730CC6B496}" type="datetimeFigureOut">
              <a:rPr lang="es-MX" smtClean="0"/>
              <a:pPr/>
              <a:t>05/06/2014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552AE0B-CE8B-41D5-A0F7-28F5D030AF21}"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CC0461-BD1D-45A2-8633-5F730CC6B496}" type="datetimeFigureOut">
              <a:rPr lang="es-MX" smtClean="0"/>
              <a:pPr/>
              <a:t>05/06/2014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552AE0B-CE8B-41D5-A0F7-28F5D030AF21}"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C0461-BD1D-45A2-8633-5F730CC6B496}" type="datetimeFigureOut">
              <a:rPr lang="es-MX" smtClean="0"/>
              <a:pPr/>
              <a:t>05/06/2014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2AE0B-CE8B-41D5-A0F7-28F5D030AF21}"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2 CuadroTexto"/>
          <p:cNvSpPr txBox="1"/>
          <p:nvPr/>
        </p:nvSpPr>
        <p:spPr>
          <a:xfrm>
            <a:off x="1403648" y="821318"/>
            <a:ext cx="6552728" cy="3554819"/>
          </a:xfrm>
          <a:prstGeom prst="rect">
            <a:avLst/>
          </a:prstGeom>
          <a:noFill/>
        </p:spPr>
        <p:txBody>
          <a:bodyPr wrap="square" rtlCol="0">
            <a:spAutoFit/>
          </a:bodyPr>
          <a:lstStyle/>
          <a:p>
            <a:pPr>
              <a:lnSpc>
                <a:spcPct val="150000"/>
              </a:lnSpc>
            </a:pPr>
            <a:r>
              <a:rPr lang="en-US" dirty="0" smtClean="0">
                <a:solidFill>
                  <a:schemeClr val="bg1"/>
                </a:solidFill>
                <a:latin typeface="Malgun Gothic" pitchFamily="34" charset="-127"/>
                <a:ea typeface="Malgun Gothic" pitchFamily="34" charset="-127"/>
              </a:rPr>
              <a:t>Theory</a:t>
            </a:r>
            <a:r>
              <a:rPr lang="en-US" b="1" dirty="0" smtClean="0">
                <a:solidFill>
                  <a:schemeClr val="bg1"/>
                </a:solidFill>
                <a:latin typeface="Malgun Gothic" pitchFamily="34" charset="-127"/>
                <a:ea typeface="Malgun Gothic" pitchFamily="34" charset="-127"/>
              </a:rPr>
              <a:t> </a:t>
            </a:r>
            <a:r>
              <a:rPr lang="en-US" dirty="0" smtClean="0">
                <a:solidFill>
                  <a:schemeClr val="bg1"/>
                </a:solidFill>
                <a:latin typeface="Malgun Gothic" pitchFamily="34" charset="-127"/>
                <a:ea typeface="Malgun Gothic" pitchFamily="34" charset="-127"/>
              </a:rPr>
              <a:t>/ Methods / </a:t>
            </a:r>
            <a:r>
              <a:rPr lang="en-US" b="1" dirty="0" smtClean="0">
                <a:solidFill>
                  <a:schemeClr val="bg1"/>
                </a:solidFill>
                <a:latin typeface="Malgun Gothic" pitchFamily="34" charset="-127"/>
                <a:ea typeface="Malgun Gothic" pitchFamily="34" charset="-127"/>
              </a:rPr>
              <a:t>Design</a:t>
            </a:r>
          </a:p>
          <a:p>
            <a:pPr>
              <a:lnSpc>
                <a:spcPct val="150000"/>
              </a:lnSpc>
            </a:pPr>
            <a:endParaRPr lang="en-US" dirty="0" smtClean="0">
              <a:solidFill>
                <a:schemeClr val="bg1"/>
              </a:solidFill>
              <a:latin typeface="Malgun Gothic" pitchFamily="34" charset="-127"/>
              <a:ea typeface="Malgun Gothic" pitchFamily="34" charset="-127"/>
            </a:endParaRPr>
          </a:p>
          <a:p>
            <a:pPr>
              <a:lnSpc>
                <a:spcPct val="150000"/>
              </a:lnSpc>
            </a:pPr>
            <a:r>
              <a:rPr lang="en-US" b="1" dirty="0" smtClean="0">
                <a:solidFill>
                  <a:schemeClr val="bg1"/>
                </a:solidFill>
                <a:latin typeface="Malgun Gothic" pitchFamily="34" charset="-127"/>
                <a:ea typeface="Malgun Gothic" pitchFamily="34" charset="-127"/>
              </a:rPr>
              <a:t>VIDEO GAME EVALUATION</a:t>
            </a:r>
            <a:endParaRPr lang="en-US" dirty="0" smtClean="0">
              <a:solidFill>
                <a:schemeClr val="bg1"/>
              </a:solidFill>
            </a:endParaRPr>
          </a:p>
          <a:p>
            <a:r>
              <a:rPr lang="en-US" dirty="0" smtClean="0">
                <a:solidFill>
                  <a:schemeClr val="bg1"/>
                </a:solidFill>
              </a:rPr>
              <a:t>The video game experience will be videotaped and then analyzed to answer the following questions*: </a:t>
            </a:r>
          </a:p>
          <a:p>
            <a:endParaRPr lang="en-US" dirty="0" smtClean="0">
              <a:solidFill>
                <a:schemeClr val="bg1"/>
              </a:solidFill>
            </a:endParaRPr>
          </a:p>
          <a:p>
            <a:pPr>
              <a:buFont typeface="Arial" pitchFamily="34" charset="0"/>
              <a:buChar char="•"/>
            </a:pPr>
            <a:r>
              <a:rPr lang="en-US" dirty="0" smtClean="0">
                <a:solidFill>
                  <a:schemeClr val="bg1"/>
                </a:solidFill>
              </a:rPr>
              <a:t> How did the use of didactic content help to achieve goals? </a:t>
            </a:r>
          </a:p>
          <a:p>
            <a:pPr>
              <a:buFont typeface="Arial" pitchFamily="34" charset="0"/>
              <a:buChar char="•"/>
            </a:pPr>
            <a:r>
              <a:rPr lang="en-US" dirty="0" smtClean="0">
                <a:solidFill>
                  <a:schemeClr val="bg1"/>
                </a:solidFill>
              </a:rPr>
              <a:t> How does the capacity to transform students’ context affect their learning? </a:t>
            </a:r>
          </a:p>
          <a:p>
            <a:pPr>
              <a:buFont typeface="Arial" pitchFamily="34" charset="0"/>
              <a:buChar char="•"/>
            </a:pPr>
            <a:r>
              <a:rPr lang="en-US" dirty="0" smtClean="0">
                <a:solidFill>
                  <a:schemeClr val="bg1"/>
                </a:solidFill>
              </a:rPr>
              <a:t> How was the student motivation and engagement while they participated in the video game?</a:t>
            </a:r>
          </a:p>
        </p:txBody>
      </p:sp>
      <p:sp>
        <p:nvSpPr>
          <p:cNvPr id="4" name="3 CuadroTexto"/>
          <p:cNvSpPr txBox="1"/>
          <p:nvPr/>
        </p:nvSpPr>
        <p:spPr>
          <a:xfrm>
            <a:off x="6228184" y="260648"/>
            <a:ext cx="2586734" cy="369332"/>
          </a:xfrm>
          <a:prstGeom prst="rect">
            <a:avLst/>
          </a:prstGeom>
          <a:noFill/>
        </p:spPr>
        <p:txBody>
          <a:bodyPr wrap="none" rtlCol="0">
            <a:spAutoFit/>
          </a:bodyPr>
          <a:lstStyle/>
          <a:p>
            <a:r>
              <a:rPr lang="es-MX" i="1" dirty="0" smtClean="0">
                <a:solidFill>
                  <a:schemeClr val="accent5">
                    <a:lumMod val="40000"/>
                    <a:lumOff val="60000"/>
                  </a:schemeClr>
                </a:solidFill>
              </a:rPr>
              <a:t>Roberto </a:t>
            </a:r>
            <a:r>
              <a:rPr lang="es-MX" i="1" dirty="0" err="1" smtClean="0">
                <a:solidFill>
                  <a:schemeClr val="accent5">
                    <a:lumMod val="40000"/>
                    <a:lumOff val="60000"/>
                  </a:schemeClr>
                </a:solidFill>
              </a:rPr>
              <a:t>Razo</a:t>
            </a:r>
            <a:r>
              <a:rPr lang="es-MX" i="1" dirty="0" smtClean="0">
                <a:solidFill>
                  <a:schemeClr val="accent5">
                    <a:lumMod val="40000"/>
                    <a:lumOff val="60000"/>
                  </a:schemeClr>
                </a:solidFill>
              </a:rPr>
              <a:t> / June 2014</a:t>
            </a:r>
            <a:endParaRPr lang="es-MX" i="1" dirty="0">
              <a:solidFill>
                <a:schemeClr val="accent5">
                  <a:lumMod val="40000"/>
                  <a:lumOff val="6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3 CuadroTexto"/>
          <p:cNvSpPr txBox="1"/>
          <p:nvPr/>
        </p:nvSpPr>
        <p:spPr>
          <a:xfrm>
            <a:off x="1403648" y="1452840"/>
            <a:ext cx="6552728" cy="3416320"/>
          </a:xfrm>
          <a:prstGeom prst="rect">
            <a:avLst/>
          </a:prstGeom>
          <a:noFill/>
        </p:spPr>
        <p:txBody>
          <a:bodyPr wrap="square" rtlCol="0">
            <a:spAutoFit/>
          </a:bodyPr>
          <a:lstStyle/>
          <a:p>
            <a:r>
              <a:rPr lang="en-US" b="1" dirty="0" smtClean="0">
                <a:solidFill>
                  <a:schemeClr val="bg1"/>
                </a:solidFill>
                <a:latin typeface="Malgun Gothic" pitchFamily="34" charset="-127"/>
                <a:ea typeface="Malgun Gothic" pitchFamily="34" charset="-127"/>
              </a:rPr>
              <a:t>One current challenge that you’re facing</a:t>
            </a:r>
          </a:p>
          <a:p>
            <a:endParaRPr lang="en-US" dirty="0" smtClean="0">
              <a:solidFill>
                <a:schemeClr val="bg1"/>
              </a:solidFill>
              <a:latin typeface="Malgun Gothic" pitchFamily="34" charset="-127"/>
              <a:ea typeface="Malgun Gothic" pitchFamily="34" charset="-127"/>
            </a:endParaRPr>
          </a:p>
          <a:p>
            <a:pPr>
              <a:buFontTx/>
              <a:buChar char="-"/>
            </a:pPr>
            <a:r>
              <a:rPr lang="en-US" dirty="0" smtClean="0">
                <a:solidFill>
                  <a:schemeClr val="bg1"/>
                </a:solidFill>
                <a:latin typeface="Malgun Gothic" pitchFamily="34" charset="-127"/>
                <a:ea typeface="Malgun Gothic" pitchFamily="34" charset="-127"/>
              </a:rPr>
              <a:t>How to Design a high engaging transformational game experience with limited resources (people and software).</a:t>
            </a:r>
          </a:p>
          <a:p>
            <a:pPr>
              <a:buFontTx/>
              <a:buChar char="-"/>
            </a:pPr>
            <a:endParaRPr lang="en-US" dirty="0">
              <a:solidFill>
                <a:schemeClr val="bg1"/>
              </a:solidFill>
              <a:latin typeface="Malgun Gothic" pitchFamily="34" charset="-127"/>
              <a:ea typeface="Malgun Gothic" pitchFamily="34" charset="-127"/>
            </a:endParaRPr>
          </a:p>
          <a:p>
            <a:r>
              <a:rPr lang="en-US" i="1" dirty="0">
                <a:solidFill>
                  <a:schemeClr val="bg1"/>
                </a:solidFill>
                <a:latin typeface="Malgun Gothic" pitchFamily="34" charset="-127"/>
                <a:ea typeface="Malgun Gothic" pitchFamily="34" charset="-127"/>
              </a:rPr>
              <a:t>	</a:t>
            </a:r>
            <a:r>
              <a:rPr lang="en-US" i="1" dirty="0" smtClean="0">
                <a:solidFill>
                  <a:schemeClr val="bg1"/>
                </a:solidFill>
                <a:latin typeface="Malgun Gothic" pitchFamily="34" charset="-127"/>
                <a:ea typeface="Malgun Gothic" pitchFamily="34" charset="-127"/>
              </a:rPr>
              <a:t>Second Life or Unity, Multiplayer or </a:t>
            </a:r>
            <a:r>
              <a:rPr lang="en-US" i="1" dirty="0" err="1" smtClean="0">
                <a:solidFill>
                  <a:schemeClr val="bg1"/>
                </a:solidFill>
                <a:latin typeface="Malgun Gothic" pitchFamily="34" charset="-127"/>
                <a:ea typeface="Malgun Gothic" pitchFamily="34" charset="-127"/>
              </a:rPr>
              <a:t>Singleplayer</a:t>
            </a:r>
            <a:endParaRPr lang="en-US" i="1" dirty="0">
              <a:solidFill>
                <a:schemeClr val="bg1"/>
              </a:solidFill>
              <a:latin typeface="Malgun Gothic" pitchFamily="34" charset="-127"/>
              <a:ea typeface="Malgun Gothic" pitchFamily="34" charset="-127"/>
            </a:endParaRPr>
          </a:p>
          <a:p>
            <a:endParaRPr lang="en-US" dirty="0">
              <a:solidFill>
                <a:schemeClr val="bg1"/>
              </a:solidFill>
              <a:latin typeface="Malgun Gothic" pitchFamily="34" charset="-127"/>
              <a:ea typeface="Malgun Gothic" pitchFamily="34" charset="-127"/>
            </a:endParaRPr>
          </a:p>
          <a:p>
            <a:pPr>
              <a:buFontTx/>
              <a:buChar char="-"/>
            </a:pPr>
            <a:r>
              <a:rPr lang="en-US" dirty="0" smtClean="0">
                <a:solidFill>
                  <a:schemeClr val="bg1"/>
                </a:solidFill>
                <a:latin typeface="Malgun Gothic" pitchFamily="34" charset="-127"/>
                <a:ea typeface="Malgun Gothic" pitchFamily="34" charset="-127"/>
              </a:rPr>
              <a:t>Tools </a:t>
            </a:r>
            <a:r>
              <a:rPr lang="en-US" dirty="0">
                <a:solidFill>
                  <a:schemeClr val="bg1"/>
                </a:solidFill>
                <a:latin typeface="Malgun Gothic" pitchFamily="34" charset="-127"/>
                <a:ea typeface="Malgun Gothic" pitchFamily="34" charset="-127"/>
              </a:rPr>
              <a:t>and methods to evaluate transference and motivation during the game </a:t>
            </a:r>
            <a:r>
              <a:rPr lang="en-US" dirty="0" smtClean="0">
                <a:solidFill>
                  <a:schemeClr val="bg1"/>
                </a:solidFill>
                <a:latin typeface="Malgun Gothic" pitchFamily="34" charset="-127"/>
                <a:ea typeface="Malgun Gothic" pitchFamily="34" charset="-127"/>
              </a:rPr>
              <a:t>experience</a:t>
            </a:r>
          </a:p>
          <a:p>
            <a:pPr>
              <a:buFontTx/>
              <a:buChar char="-"/>
            </a:pPr>
            <a:endParaRPr lang="en-US" i="1" dirty="0">
              <a:solidFill>
                <a:schemeClr val="bg1"/>
              </a:solidFill>
              <a:latin typeface="Malgun Gothic" pitchFamily="34" charset="-127"/>
              <a:ea typeface="Malgun Gothic" pitchFamily="34" charset="-127"/>
            </a:endParaRPr>
          </a:p>
          <a:p>
            <a:r>
              <a:rPr lang="en-US" i="1" dirty="0" smtClean="0">
                <a:solidFill>
                  <a:schemeClr val="bg1"/>
                </a:solidFill>
                <a:latin typeface="Malgun Gothic" pitchFamily="34" charset="-127"/>
                <a:ea typeface="Malgun Gothic" pitchFamily="34" charset="-127"/>
              </a:rPr>
              <a:t>	Observation, interview?</a:t>
            </a:r>
            <a:endParaRPr lang="en-US" dirty="0" smtClean="0">
              <a:solidFill>
                <a:schemeClr val="bg1"/>
              </a:solidFill>
              <a:latin typeface="Malgun Gothic" pitchFamily="34" charset="-127"/>
              <a:ea typeface="Malgun Gothic" pitchFamily="34" charset="-127"/>
            </a:endParaRPr>
          </a:p>
          <a:p>
            <a:endParaRPr lang="en-US" dirty="0" smtClean="0">
              <a:solidFill>
                <a:schemeClr val="bg1"/>
              </a:solidFill>
              <a:latin typeface="Malgun Gothic" pitchFamily="34" charset="-127"/>
              <a:ea typeface="Malgun Gothic" pitchFamily="34" charset="-127"/>
            </a:endParaRPr>
          </a:p>
        </p:txBody>
      </p:sp>
      <p:sp>
        <p:nvSpPr>
          <p:cNvPr id="5" name="4 CuadroTexto"/>
          <p:cNvSpPr txBox="1"/>
          <p:nvPr/>
        </p:nvSpPr>
        <p:spPr>
          <a:xfrm>
            <a:off x="6228184" y="260648"/>
            <a:ext cx="2586734" cy="369332"/>
          </a:xfrm>
          <a:prstGeom prst="rect">
            <a:avLst/>
          </a:prstGeom>
          <a:noFill/>
        </p:spPr>
        <p:txBody>
          <a:bodyPr wrap="none" rtlCol="0">
            <a:spAutoFit/>
          </a:bodyPr>
          <a:lstStyle/>
          <a:p>
            <a:r>
              <a:rPr lang="es-MX" i="1" dirty="0" smtClean="0">
                <a:solidFill>
                  <a:schemeClr val="accent5">
                    <a:lumMod val="40000"/>
                    <a:lumOff val="60000"/>
                  </a:schemeClr>
                </a:solidFill>
              </a:rPr>
              <a:t>Roberto </a:t>
            </a:r>
            <a:r>
              <a:rPr lang="es-MX" i="1" dirty="0" err="1" smtClean="0">
                <a:solidFill>
                  <a:schemeClr val="accent5">
                    <a:lumMod val="40000"/>
                    <a:lumOff val="60000"/>
                  </a:schemeClr>
                </a:solidFill>
              </a:rPr>
              <a:t>Razo</a:t>
            </a:r>
            <a:r>
              <a:rPr lang="es-MX" i="1" dirty="0" smtClean="0">
                <a:solidFill>
                  <a:schemeClr val="accent5">
                    <a:lumMod val="40000"/>
                    <a:lumOff val="60000"/>
                  </a:schemeClr>
                </a:solidFill>
              </a:rPr>
              <a:t> / June 2014</a:t>
            </a:r>
            <a:endParaRPr lang="es-MX" i="1" dirty="0">
              <a:solidFill>
                <a:schemeClr val="accent5">
                  <a:lumMod val="40000"/>
                  <a:lumOff val="6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3 CuadroTexto"/>
          <p:cNvSpPr txBox="1"/>
          <p:nvPr/>
        </p:nvSpPr>
        <p:spPr>
          <a:xfrm>
            <a:off x="1403648" y="1340768"/>
            <a:ext cx="6552728" cy="3416320"/>
          </a:xfrm>
          <a:prstGeom prst="rect">
            <a:avLst/>
          </a:prstGeom>
          <a:noFill/>
        </p:spPr>
        <p:txBody>
          <a:bodyPr wrap="square" rtlCol="0">
            <a:spAutoFit/>
          </a:bodyPr>
          <a:lstStyle/>
          <a:p>
            <a:r>
              <a:rPr lang="en-US" b="1" dirty="0" smtClean="0">
                <a:solidFill>
                  <a:schemeClr val="bg1"/>
                </a:solidFill>
                <a:latin typeface="Malgun Gothic" pitchFamily="34" charset="-127"/>
                <a:ea typeface="Malgun Gothic" pitchFamily="34" charset="-127"/>
              </a:rPr>
              <a:t>Major Research Questions</a:t>
            </a:r>
          </a:p>
          <a:p>
            <a:endParaRPr lang="en-US" dirty="0">
              <a:solidFill>
                <a:schemeClr val="bg1"/>
              </a:solidFill>
              <a:latin typeface="Malgun Gothic" pitchFamily="34" charset="-127"/>
              <a:ea typeface="Malgun Gothic" pitchFamily="34" charset="-127"/>
            </a:endParaRPr>
          </a:p>
          <a:p>
            <a:r>
              <a:rPr lang="en-US" b="1" dirty="0">
                <a:solidFill>
                  <a:schemeClr val="bg1"/>
                </a:solidFill>
                <a:latin typeface="Malgun Gothic" pitchFamily="34" charset="-127"/>
                <a:ea typeface="Malgun Gothic" pitchFamily="34" charset="-127"/>
              </a:rPr>
              <a:t>1. </a:t>
            </a:r>
            <a:r>
              <a:rPr lang="en-US" dirty="0">
                <a:solidFill>
                  <a:schemeClr val="bg1"/>
                </a:solidFill>
                <a:latin typeface="Malgun Gothic" pitchFamily="34" charset="-127"/>
                <a:ea typeface="Malgun Gothic" pitchFamily="34" charset="-127"/>
              </a:rPr>
              <a:t>How is the learning experience affected for </a:t>
            </a:r>
            <a:r>
              <a:rPr lang="en-US" b="1" dirty="0">
                <a:solidFill>
                  <a:schemeClr val="bg1"/>
                </a:solidFill>
                <a:latin typeface="Malgun Gothic" pitchFamily="34" charset="-127"/>
                <a:ea typeface="Malgun Gothic" pitchFamily="34" charset="-127"/>
              </a:rPr>
              <a:t>undergraduate students in interaction design </a:t>
            </a:r>
            <a:r>
              <a:rPr lang="en-US" dirty="0">
                <a:solidFill>
                  <a:schemeClr val="bg1"/>
                </a:solidFill>
                <a:latin typeface="Malgun Gothic" pitchFamily="34" charset="-127"/>
                <a:ea typeface="Malgun Gothic" pitchFamily="34" charset="-127"/>
              </a:rPr>
              <a:t>by using a video game based on transformational play theory?</a:t>
            </a:r>
            <a:endParaRPr lang="en-US" dirty="0" smtClean="0">
              <a:solidFill>
                <a:schemeClr val="bg1"/>
              </a:solidFill>
              <a:latin typeface="Malgun Gothic" pitchFamily="34" charset="-127"/>
              <a:ea typeface="Malgun Gothic" pitchFamily="34" charset="-127"/>
            </a:endParaRPr>
          </a:p>
          <a:p>
            <a:r>
              <a:rPr lang="en-US" dirty="0">
                <a:solidFill>
                  <a:schemeClr val="bg1"/>
                </a:solidFill>
                <a:latin typeface="Malgun Gothic" pitchFamily="34" charset="-127"/>
                <a:ea typeface="Malgun Gothic" pitchFamily="34" charset="-127"/>
              </a:rPr>
              <a:t>	</a:t>
            </a:r>
            <a:r>
              <a:rPr lang="en-US" i="1" dirty="0" smtClean="0">
                <a:solidFill>
                  <a:schemeClr val="bg1"/>
                </a:solidFill>
                <a:latin typeface="Malgun Gothic" pitchFamily="34" charset="-127"/>
                <a:ea typeface="Malgun Gothic" pitchFamily="34" charset="-127"/>
              </a:rPr>
              <a:t>1.1</a:t>
            </a:r>
            <a:r>
              <a:rPr lang="en-US" i="1" dirty="0">
                <a:solidFill>
                  <a:schemeClr val="bg1"/>
                </a:solidFill>
                <a:latin typeface="Malgun Gothic" pitchFamily="34" charset="-127"/>
                <a:ea typeface="Malgun Gothic" pitchFamily="34" charset="-127"/>
              </a:rPr>
              <a:t>. How do they use the content to achieve goals?</a:t>
            </a:r>
            <a:endParaRPr lang="en-US" i="1" dirty="0" smtClean="0">
              <a:solidFill>
                <a:schemeClr val="bg1"/>
              </a:solidFill>
              <a:latin typeface="Malgun Gothic" pitchFamily="34" charset="-127"/>
              <a:ea typeface="Malgun Gothic" pitchFamily="34" charset="-127"/>
            </a:endParaRPr>
          </a:p>
          <a:p>
            <a:r>
              <a:rPr lang="en-US" i="1" dirty="0" smtClean="0">
                <a:solidFill>
                  <a:schemeClr val="bg1"/>
                </a:solidFill>
                <a:latin typeface="Malgun Gothic" pitchFamily="34" charset="-127"/>
                <a:ea typeface="Malgun Gothic" pitchFamily="34" charset="-127"/>
              </a:rPr>
              <a:t>	1.2</a:t>
            </a:r>
            <a:r>
              <a:rPr lang="en-US" i="1" dirty="0">
                <a:solidFill>
                  <a:schemeClr val="bg1"/>
                </a:solidFill>
                <a:latin typeface="Malgun Gothic" pitchFamily="34" charset="-127"/>
                <a:ea typeface="Malgun Gothic" pitchFamily="34" charset="-127"/>
              </a:rPr>
              <a:t>. How does the capacity to transform their </a:t>
            </a:r>
            <a:r>
              <a:rPr lang="en-US" i="1" dirty="0" smtClean="0">
                <a:solidFill>
                  <a:schemeClr val="bg1"/>
                </a:solidFill>
                <a:latin typeface="Malgun Gothic" pitchFamily="34" charset="-127"/>
                <a:ea typeface="Malgun Gothic" pitchFamily="34" charset="-127"/>
              </a:rPr>
              <a:t>	context </a:t>
            </a:r>
            <a:r>
              <a:rPr lang="en-US" i="1" dirty="0">
                <a:solidFill>
                  <a:schemeClr val="bg1"/>
                </a:solidFill>
                <a:latin typeface="Malgun Gothic" pitchFamily="34" charset="-127"/>
                <a:ea typeface="Malgun Gothic" pitchFamily="34" charset="-127"/>
              </a:rPr>
              <a:t>influence their in their learning</a:t>
            </a:r>
            <a:r>
              <a:rPr lang="en-US" i="1" dirty="0" smtClean="0">
                <a:solidFill>
                  <a:schemeClr val="bg1"/>
                </a:solidFill>
                <a:latin typeface="Malgun Gothic" pitchFamily="34" charset="-127"/>
                <a:ea typeface="Malgun Gothic" pitchFamily="34" charset="-127"/>
              </a:rPr>
              <a:t>?</a:t>
            </a:r>
          </a:p>
          <a:p>
            <a:endParaRPr lang="en-US" dirty="0" smtClean="0">
              <a:solidFill>
                <a:schemeClr val="bg1"/>
              </a:solidFill>
              <a:latin typeface="Malgun Gothic" pitchFamily="34" charset="-127"/>
              <a:ea typeface="Malgun Gothic" pitchFamily="34" charset="-127"/>
            </a:endParaRPr>
          </a:p>
          <a:p>
            <a:r>
              <a:rPr lang="en-US" b="1" dirty="0">
                <a:solidFill>
                  <a:schemeClr val="bg1"/>
                </a:solidFill>
                <a:latin typeface="Malgun Gothic" pitchFamily="34" charset="-127"/>
                <a:ea typeface="Malgun Gothic" pitchFamily="34" charset="-127"/>
              </a:rPr>
              <a:t>2.</a:t>
            </a:r>
            <a:r>
              <a:rPr lang="en-US" dirty="0">
                <a:solidFill>
                  <a:schemeClr val="bg1"/>
                </a:solidFill>
                <a:latin typeface="Malgun Gothic" pitchFamily="34" charset="-127"/>
                <a:ea typeface="Malgun Gothic" pitchFamily="34" charset="-127"/>
              </a:rPr>
              <a:t> How are students </a:t>
            </a:r>
            <a:r>
              <a:rPr lang="en-US" b="1" dirty="0">
                <a:solidFill>
                  <a:schemeClr val="bg1"/>
                </a:solidFill>
                <a:latin typeface="Malgun Gothic" pitchFamily="34" charset="-127"/>
                <a:ea typeface="Malgun Gothic" pitchFamily="34" charset="-127"/>
              </a:rPr>
              <a:t>motivated and engaged</a:t>
            </a:r>
            <a:r>
              <a:rPr lang="en-US" dirty="0">
                <a:solidFill>
                  <a:schemeClr val="bg1"/>
                </a:solidFill>
                <a:latin typeface="Malgun Gothic" pitchFamily="34" charset="-127"/>
                <a:ea typeface="Malgun Gothic" pitchFamily="34" charset="-127"/>
              </a:rPr>
              <a:t> while they participate in the video game?</a:t>
            </a:r>
            <a:endParaRPr lang="en-US" dirty="0" smtClean="0">
              <a:solidFill>
                <a:schemeClr val="bg1"/>
              </a:solidFill>
              <a:latin typeface="Malgun Gothic" pitchFamily="34" charset="-127"/>
              <a:ea typeface="Malgun Gothic" pitchFamily="34" charset="-127"/>
            </a:endParaRPr>
          </a:p>
          <a:p>
            <a:endParaRPr lang="en-US" dirty="0" smtClean="0">
              <a:solidFill>
                <a:schemeClr val="bg1"/>
              </a:solidFill>
              <a:latin typeface="Malgun Gothic" pitchFamily="34" charset="-127"/>
              <a:ea typeface="Malgun Gothic" pitchFamily="34" charset="-127"/>
            </a:endParaRPr>
          </a:p>
        </p:txBody>
      </p:sp>
      <p:sp>
        <p:nvSpPr>
          <p:cNvPr id="5" name="4 CuadroTexto"/>
          <p:cNvSpPr txBox="1"/>
          <p:nvPr/>
        </p:nvSpPr>
        <p:spPr>
          <a:xfrm>
            <a:off x="6228184" y="260648"/>
            <a:ext cx="2586734" cy="369332"/>
          </a:xfrm>
          <a:prstGeom prst="rect">
            <a:avLst/>
          </a:prstGeom>
          <a:noFill/>
        </p:spPr>
        <p:txBody>
          <a:bodyPr wrap="none" rtlCol="0">
            <a:spAutoFit/>
          </a:bodyPr>
          <a:lstStyle/>
          <a:p>
            <a:r>
              <a:rPr lang="es-MX" i="1" dirty="0" smtClean="0">
                <a:solidFill>
                  <a:schemeClr val="accent5">
                    <a:lumMod val="40000"/>
                    <a:lumOff val="60000"/>
                  </a:schemeClr>
                </a:solidFill>
              </a:rPr>
              <a:t>Roberto </a:t>
            </a:r>
            <a:r>
              <a:rPr lang="es-MX" i="1" dirty="0" err="1" smtClean="0">
                <a:solidFill>
                  <a:schemeClr val="accent5">
                    <a:lumMod val="40000"/>
                    <a:lumOff val="60000"/>
                  </a:schemeClr>
                </a:solidFill>
              </a:rPr>
              <a:t>Razo</a:t>
            </a:r>
            <a:r>
              <a:rPr lang="es-MX" i="1" dirty="0" smtClean="0">
                <a:solidFill>
                  <a:schemeClr val="accent5">
                    <a:lumMod val="40000"/>
                    <a:lumOff val="60000"/>
                  </a:schemeClr>
                </a:solidFill>
              </a:rPr>
              <a:t> / June 2014</a:t>
            </a:r>
            <a:endParaRPr lang="es-MX" i="1" dirty="0">
              <a:solidFill>
                <a:schemeClr val="accent5">
                  <a:lumMod val="40000"/>
                  <a:lumOff val="6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3 CuadroTexto"/>
          <p:cNvSpPr txBox="1"/>
          <p:nvPr/>
        </p:nvSpPr>
        <p:spPr>
          <a:xfrm>
            <a:off x="1403648" y="1114866"/>
            <a:ext cx="6552728" cy="4524315"/>
          </a:xfrm>
          <a:prstGeom prst="rect">
            <a:avLst/>
          </a:prstGeom>
          <a:noFill/>
        </p:spPr>
        <p:txBody>
          <a:bodyPr wrap="square" rtlCol="0">
            <a:spAutoFit/>
          </a:bodyPr>
          <a:lstStyle/>
          <a:p>
            <a:r>
              <a:rPr lang="en-US" b="1" dirty="0" smtClean="0">
                <a:solidFill>
                  <a:schemeClr val="bg1"/>
                </a:solidFill>
                <a:latin typeface="Malgun Gothic" pitchFamily="34" charset="-127"/>
                <a:ea typeface="Malgun Gothic" pitchFamily="34" charset="-127"/>
              </a:rPr>
              <a:t>Theory </a:t>
            </a:r>
            <a:r>
              <a:rPr lang="en-US" dirty="0" smtClean="0">
                <a:solidFill>
                  <a:schemeClr val="bg1"/>
                </a:solidFill>
                <a:latin typeface="Malgun Gothic" pitchFamily="34" charset="-127"/>
                <a:ea typeface="Malgun Gothic" pitchFamily="34" charset="-127"/>
              </a:rPr>
              <a:t>/ Methods / Design</a:t>
            </a:r>
          </a:p>
          <a:p>
            <a:endParaRPr lang="en-US" dirty="0">
              <a:solidFill>
                <a:schemeClr val="bg1"/>
              </a:solidFill>
              <a:latin typeface="Malgun Gothic" pitchFamily="34" charset="-127"/>
              <a:ea typeface="Malgun Gothic" pitchFamily="34" charset="-127"/>
            </a:endParaRPr>
          </a:p>
          <a:p>
            <a:r>
              <a:rPr lang="en-US" b="1" dirty="0" smtClean="0">
                <a:solidFill>
                  <a:schemeClr val="bg1"/>
                </a:solidFill>
              </a:rPr>
              <a:t>Lack of qualitative research skills necessary for making an empathic connection with the user is a problem for interaction design students (</a:t>
            </a:r>
            <a:r>
              <a:rPr lang="en-US" dirty="0" err="1" smtClean="0">
                <a:solidFill>
                  <a:schemeClr val="bg1"/>
                </a:solidFill>
              </a:rPr>
              <a:t>Frascara</a:t>
            </a:r>
            <a:r>
              <a:rPr lang="en-US" dirty="0" smtClean="0">
                <a:solidFill>
                  <a:schemeClr val="bg1"/>
                </a:solidFill>
              </a:rPr>
              <a:t> and Noel,2012)</a:t>
            </a:r>
          </a:p>
          <a:p>
            <a:endParaRPr lang="en-US" b="1" dirty="0" smtClean="0">
              <a:solidFill>
                <a:schemeClr val="bg1"/>
              </a:solidFill>
            </a:endParaRPr>
          </a:p>
          <a:p>
            <a:r>
              <a:rPr lang="en-US" dirty="0" smtClean="0">
                <a:solidFill>
                  <a:schemeClr val="bg1"/>
                </a:solidFill>
              </a:rPr>
              <a:t>By noticing the relevance of the aforementioned problem, this study is interested in knowing how to increase motivation in the students and engage them in the learning process.</a:t>
            </a:r>
          </a:p>
          <a:p>
            <a:endParaRPr lang="en-US" dirty="0" smtClean="0">
              <a:solidFill>
                <a:schemeClr val="bg1"/>
              </a:solidFill>
            </a:endParaRPr>
          </a:p>
          <a:p>
            <a:r>
              <a:rPr lang="en-US" dirty="0" smtClean="0">
                <a:solidFill>
                  <a:schemeClr val="bg1"/>
                </a:solidFill>
              </a:rPr>
              <a:t>This is how I found in video games characteristics and affordances that can help motivation toward learning through situated cognition theory. </a:t>
            </a:r>
          </a:p>
          <a:p>
            <a:endParaRPr lang="en-US" dirty="0" smtClean="0">
              <a:solidFill>
                <a:schemeClr val="bg1"/>
              </a:solidFill>
            </a:endParaRPr>
          </a:p>
          <a:p>
            <a:endParaRPr lang="es-MX" b="1" dirty="0" smtClean="0">
              <a:solidFill>
                <a:schemeClr val="bg1"/>
              </a:solidFill>
            </a:endParaRPr>
          </a:p>
          <a:p>
            <a:endParaRPr lang="en-US" dirty="0" smtClean="0">
              <a:solidFill>
                <a:schemeClr val="bg1"/>
              </a:solidFill>
              <a:latin typeface="Malgun Gothic" pitchFamily="34" charset="-127"/>
              <a:ea typeface="Malgun Gothic" pitchFamily="34" charset="-127"/>
            </a:endParaRPr>
          </a:p>
        </p:txBody>
      </p:sp>
      <p:sp>
        <p:nvSpPr>
          <p:cNvPr id="5" name="4 CuadroTexto"/>
          <p:cNvSpPr txBox="1"/>
          <p:nvPr/>
        </p:nvSpPr>
        <p:spPr>
          <a:xfrm>
            <a:off x="6228184" y="260648"/>
            <a:ext cx="2586734" cy="369332"/>
          </a:xfrm>
          <a:prstGeom prst="rect">
            <a:avLst/>
          </a:prstGeom>
          <a:noFill/>
        </p:spPr>
        <p:txBody>
          <a:bodyPr wrap="none" rtlCol="0">
            <a:spAutoFit/>
          </a:bodyPr>
          <a:lstStyle/>
          <a:p>
            <a:r>
              <a:rPr lang="es-MX" i="1" dirty="0" smtClean="0">
                <a:solidFill>
                  <a:schemeClr val="accent5">
                    <a:lumMod val="40000"/>
                    <a:lumOff val="60000"/>
                  </a:schemeClr>
                </a:solidFill>
              </a:rPr>
              <a:t>Roberto </a:t>
            </a:r>
            <a:r>
              <a:rPr lang="es-MX" i="1" dirty="0" err="1" smtClean="0">
                <a:solidFill>
                  <a:schemeClr val="accent5">
                    <a:lumMod val="40000"/>
                    <a:lumOff val="60000"/>
                  </a:schemeClr>
                </a:solidFill>
              </a:rPr>
              <a:t>Razo</a:t>
            </a:r>
            <a:r>
              <a:rPr lang="es-MX" i="1" dirty="0" smtClean="0">
                <a:solidFill>
                  <a:schemeClr val="accent5">
                    <a:lumMod val="40000"/>
                    <a:lumOff val="60000"/>
                  </a:schemeClr>
                </a:solidFill>
              </a:rPr>
              <a:t> / June 2014</a:t>
            </a:r>
            <a:endParaRPr lang="es-MX" i="1" dirty="0">
              <a:solidFill>
                <a:schemeClr val="accent5">
                  <a:lumMod val="40000"/>
                  <a:lumOff val="6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2 CuadroTexto"/>
          <p:cNvSpPr txBox="1"/>
          <p:nvPr/>
        </p:nvSpPr>
        <p:spPr>
          <a:xfrm>
            <a:off x="1403648" y="821318"/>
            <a:ext cx="6552728" cy="3831818"/>
          </a:xfrm>
          <a:prstGeom prst="rect">
            <a:avLst/>
          </a:prstGeom>
          <a:noFill/>
        </p:spPr>
        <p:txBody>
          <a:bodyPr wrap="square" rtlCol="0">
            <a:spAutoFit/>
          </a:bodyPr>
          <a:lstStyle/>
          <a:p>
            <a:pPr>
              <a:lnSpc>
                <a:spcPct val="150000"/>
              </a:lnSpc>
            </a:pPr>
            <a:r>
              <a:rPr lang="en-US" b="1" dirty="0" smtClean="0">
                <a:solidFill>
                  <a:schemeClr val="bg1"/>
                </a:solidFill>
                <a:latin typeface="Malgun Gothic" pitchFamily="34" charset="-127"/>
                <a:ea typeface="Malgun Gothic" pitchFamily="34" charset="-127"/>
              </a:rPr>
              <a:t>Theory </a:t>
            </a:r>
            <a:r>
              <a:rPr lang="en-US" dirty="0" smtClean="0">
                <a:solidFill>
                  <a:schemeClr val="bg1"/>
                </a:solidFill>
                <a:latin typeface="Malgun Gothic" pitchFamily="34" charset="-127"/>
                <a:ea typeface="Malgun Gothic" pitchFamily="34" charset="-127"/>
              </a:rPr>
              <a:t>/ Methods / Design</a:t>
            </a:r>
          </a:p>
          <a:p>
            <a:pPr>
              <a:lnSpc>
                <a:spcPct val="150000"/>
              </a:lnSpc>
            </a:pPr>
            <a:endParaRPr lang="en-US" dirty="0">
              <a:solidFill>
                <a:schemeClr val="bg1"/>
              </a:solidFill>
              <a:latin typeface="Malgun Gothic" pitchFamily="34" charset="-127"/>
              <a:ea typeface="Malgun Gothic" pitchFamily="34" charset="-127"/>
            </a:endParaRPr>
          </a:p>
          <a:p>
            <a:pPr>
              <a:lnSpc>
                <a:spcPct val="150000"/>
              </a:lnSpc>
            </a:pPr>
            <a:r>
              <a:rPr lang="en-US" dirty="0" smtClean="0">
                <a:solidFill>
                  <a:schemeClr val="bg1"/>
                </a:solidFill>
              </a:rPr>
              <a:t>Is of special interest for this research to understand the features of games, such as the </a:t>
            </a:r>
            <a:r>
              <a:rPr lang="en-US" b="1" i="1" dirty="0" smtClean="0">
                <a:solidFill>
                  <a:schemeClr val="bg1"/>
                </a:solidFill>
              </a:rPr>
              <a:t>Transformational Play Theory of </a:t>
            </a:r>
            <a:r>
              <a:rPr lang="en-US" b="1" i="1" dirty="0" err="1" smtClean="0">
                <a:solidFill>
                  <a:schemeClr val="bg1"/>
                </a:solidFill>
              </a:rPr>
              <a:t>Barab</a:t>
            </a:r>
            <a:r>
              <a:rPr lang="en-US" b="1" i="1" dirty="0" smtClean="0">
                <a:solidFill>
                  <a:schemeClr val="bg1"/>
                </a:solidFill>
              </a:rPr>
              <a:t> (2009)</a:t>
            </a:r>
            <a:r>
              <a:rPr lang="en-US" dirty="0" smtClean="0">
                <a:solidFill>
                  <a:schemeClr val="bg1"/>
                </a:solidFill>
              </a:rPr>
              <a:t>, where the main goal is to bring students</a:t>
            </a:r>
            <a:r>
              <a:rPr lang="en-US" b="1" dirty="0" smtClean="0">
                <a:solidFill>
                  <a:schemeClr val="bg1"/>
                </a:solidFill>
              </a:rPr>
              <a:t> face to face with socially significant problems</a:t>
            </a:r>
            <a:r>
              <a:rPr lang="en-US" dirty="0" smtClean="0">
                <a:solidFill>
                  <a:schemeClr val="bg1"/>
                </a:solidFill>
              </a:rPr>
              <a:t> so that they can </a:t>
            </a:r>
            <a:r>
              <a:rPr lang="en-US" b="1" dirty="0" smtClean="0">
                <a:solidFill>
                  <a:schemeClr val="bg1"/>
                </a:solidFill>
              </a:rPr>
              <a:t>develop the skills they need to </a:t>
            </a:r>
            <a:r>
              <a:rPr lang="en-US" b="1" dirty="0" smtClean="0">
                <a:solidFill>
                  <a:schemeClr val="bg1"/>
                </a:solidFill>
              </a:rPr>
              <a:t>apply </a:t>
            </a:r>
            <a:r>
              <a:rPr lang="en-US" b="1" dirty="0" smtClean="0">
                <a:solidFill>
                  <a:schemeClr val="bg1"/>
                </a:solidFill>
              </a:rPr>
              <a:t>in their profession</a:t>
            </a:r>
            <a:r>
              <a:rPr lang="en-US" dirty="0" smtClean="0">
                <a:solidFill>
                  <a:schemeClr val="bg1"/>
                </a:solidFill>
              </a:rPr>
              <a:t>, converting them in </a:t>
            </a:r>
            <a:r>
              <a:rPr lang="en-US" b="1" dirty="0" smtClean="0">
                <a:solidFill>
                  <a:schemeClr val="bg1"/>
                </a:solidFill>
              </a:rPr>
              <a:t>empowered actors </a:t>
            </a:r>
            <a:r>
              <a:rPr lang="en-US" dirty="0" smtClean="0">
                <a:solidFill>
                  <a:schemeClr val="bg1"/>
                </a:solidFill>
              </a:rPr>
              <a:t>capable of modifying their context through the use of </a:t>
            </a:r>
            <a:r>
              <a:rPr lang="en-US" b="1" dirty="0" smtClean="0">
                <a:solidFill>
                  <a:schemeClr val="bg1"/>
                </a:solidFill>
              </a:rPr>
              <a:t>different tools </a:t>
            </a:r>
            <a:r>
              <a:rPr lang="en-US" dirty="0" smtClean="0">
                <a:solidFill>
                  <a:schemeClr val="bg1"/>
                </a:solidFill>
              </a:rPr>
              <a:t>that help them to reach their goals.</a:t>
            </a:r>
          </a:p>
        </p:txBody>
      </p:sp>
      <p:sp>
        <p:nvSpPr>
          <p:cNvPr id="4" name="3 CuadroTexto"/>
          <p:cNvSpPr txBox="1"/>
          <p:nvPr/>
        </p:nvSpPr>
        <p:spPr>
          <a:xfrm>
            <a:off x="6228184" y="260648"/>
            <a:ext cx="2586734" cy="369332"/>
          </a:xfrm>
          <a:prstGeom prst="rect">
            <a:avLst/>
          </a:prstGeom>
          <a:noFill/>
        </p:spPr>
        <p:txBody>
          <a:bodyPr wrap="none" rtlCol="0">
            <a:spAutoFit/>
          </a:bodyPr>
          <a:lstStyle/>
          <a:p>
            <a:r>
              <a:rPr lang="es-MX" i="1" dirty="0" smtClean="0">
                <a:solidFill>
                  <a:schemeClr val="accent5">
                    <a:lumMod val="40000"/>
                    <a:lumOff val="60000"/>
                  </a:schemeClr>
                </a:solidFill>
              </a:rPr>
              <a:t>Roberto </a:t>
            </a:r>
            <a:r>
              <a:rPr lang="es-MX" i="1" dirty="0" err="1" smtClean="0">
                <a:solidFill>
                  <a:schemeClr val="accent5">
                    <a:lumMod val="40000"/>
                    <a:lumOff val="60000"/>
                  </a:schemeClr>
                </a:solidFill>
              </a:rPr>
              <a:t>Razo</a:t>
            </a:r>
            <a:r>
              <a:rPr lang="es-MX" i="1" dirty="0" smtClean="0">
                <a:solidFill>
                  <a:schemeClr val="accent5">
                    <a:lumMod val="40000"/>
                    <a:lumOff val="60000"/>
                  </a:schemeClr>
                </a:solidFill>
              </a:rPr>
              <a:t> / June 2014</a:t>
            </a:r>
            <a:endParaRPr lang="es-MX" i="1" dirty="0">
              <a:solidFill>
                <a:schemeClr val="accent5">
                  <a:lumMod val="40000"/>
                  <a:lumOff val="6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2 CuadroTexto"/>
          <p:cNvSpPr txBox="1"/>
          <p:nvPr/>
        </p:nvSpPr>
        <p:spPr>
          <a:xfrm>
            <a:off x="1403648" y="821318"/>
            <a:ext cx="6552728" cy="4204356"/>
          </a:xfrm>
          <a:prstGeom prst="rect">
            <a:avLst/>
          </a:prstGeom>
          <a:noFill/>
        </p:spPr>
        <p:txBody>
          <a:bodyPr wrap="square" rtlCol="0">
            <a:spAutoFit/>
          </a:bodyPr>
          <a:lstStyle/>
          <a:p>
            <a:pPr>
              <a:lnSpc>
                <a:spcPct val="150000"/>
              </a:lnSpc>
            </a:pPr>
            <a:r>
              <a:rPr lang="en-US" dirty="0" smtClean="0">
                <a:solidFill>
                  <a:schemeClr val="bg1"/>
                </a:solidFill>
                <a:latin typeface="Malgun Gothic" pitchFamily="34" charset="-127"/>
                <a:ea typeface="Malgun Gothic" pitchFamily="34" charset="-127"/>
              </a:rPr>
              <a:t>Theory</a:t>
            </a:r>
            <a:r>
              <a:rPr lang="en-US" b="1" dirty="0" smtClean="0">
                <a:solidFill>
                  <a:schemeClr val="bg1"/>
                </a:solidFill>
                <a:latin typeface="Malgun Gothic" pitchFamily="34" charset="-127"/>
                <a:ea typeface="Malgun Gothic" pitchFamily="34" charset="-127"/>
              </a:rPr>
              <a:t> </a:t>
            </a:r>
            <a:r>
              <a:rPr lang="en-US" dirty="0" smtClean="0">
                <a:solidFill>
                  <a:schemeClr val="bg1"/>
                </a:solidFill>
                <a:latin typeface="Malgun Gothic" pitchFamily="34" charset="-127"/>
                <a:ea typeface="Malgun Gothic" pitchFamily="34" charset="-127"/>
              </a:rPr>
              <a:t>/ </a:t>
            </a:r>
            <a:r>
              <a:rPr lang="en-US" b="1" dirty="0" smtClean="0">
                <a:solidFill>
                  <a:schemeClr val="bg1"/>
                </a:solidFill>
                <a:latin typeface="Malgun Gothic" pitchFamily="34" charset="-127"/>
                <a:ea typeface="Malgun Gothic" pitchFamily="34" charset="-127"/>
              </a:rPr>
              <a:t>Methods</a:t>
            </a:r>
            <a:r>
              <a:rPr lang="en-US" dirty="0" smtClean="0">
                <a:solidFill>
                  <a:schemeClr val="bg1"/>
                </a:solidFill>
                <a:latin typeface="Malgun Gothic" pitchFamily="34" charset="-127"/>
                <a:ea typeface="Malgun Gothic" pitchFamily="34" charset="-127"/>
              </a:rPr>
              <a:t> / Design</a:t>
            </a:r>
          </a:p>
          <a:p>
            <a:pPr>
              <a:lnSpc>
                <a:spcPct val="150000"/>
              </a:lnSpc>
            </a:pPr>
            <a:endParaRPr lang="en-US" dirty="0">
              <a:solidFill>
                <a:schemeClr val="bg1"/>
              </a:solidFill>
              <a:latin typeface="Malgun Gothic" pitchFamily="34" charset="-127"/>
              <a:ea typeface="Malgun Gothic" pitchFamily="34" charset="-127"/>
            </a:endParaRPr>
          </a:p>
          <a:p>
            <a:pPr>
              <a:lnSpc>
                <a:spcPct val="150000"/>
              </a:lnSpc>
            </a:pPr>
            <a:r>
              <a:rPr lang="en-US" b="1" dirty="0" smtClean="0">
                <a:solidFill>
                  <a:schemeClr val="bg1"/>
                </a:solidFill>
              </a:rPr>
              <a:t>Population: </a:t>
            </a:r>
          </a:p>
          <a:p>
            <a:pPr>
              <a:lnSpc>
                <a:spcPct val="150000"/>
              </a:lnSpc>
            </a:pPr>
            <a:r>
              <a:rPr lang="en-US" dirty="0" smtClean="0">
                <a:solidFill>
                  <a:schemeClr val="bg1"/>
                </a:solidFill>
              </a:rPr>
              <a:t>The project will be applied to 15 Mexican College Students of ages between 20 to 23 years of both genders, all Interaction Design Students. </a:t>
            </a:r>
          </a:p>
          <a:p>
            <a:pPr>
              <a:lnSpc>
                <a:spcPct val="150000"/>
              </a:lnSpc>
            </a:pPr>
            <a:endParaRPr lang="en-US" dirty="0" smtClean="0">
              <a:solidFill>
                <a:schemeClr val="bg1"/>
              </a:solidFill>
            </a:endParaRPr>
          </a:p>
          <a:p>
            <a:pPr>
              <a:lnSpc>
                <a:spcPct val="150000"/>
              </a:lnSpc>
            </a:pPr>
            <a:r>
              <a:rPr lang="en-US" b="1" dirty="0" smtClean="0">
                <a:solidFill>
                  <a:schemeClr val="bg1"/>
                </a:solidFill>
              </a:rPr>
              <a:t>Research Role:</a:t>
            </a:r>
          </a:p>
          <a:p>
            <a:pPr>
              <a:lnSpc>
                <a:spcPct val="150000"/>
              </a:lnSpc>
            </a:pPr>
            <a:r>
              <a:rPr lang="en-US" dirty="0" smtClean="0">
                <a:solidFill>
                  <a:schemeClr val="bg1"/>
                </a:solidFill>
              </a:rPr>
              <a:t>Because this problem is part of my teaching experience, my role as researcher will be obtrusive and involved.</a:t>
            </a:r>
            <a:endParaRPr lang="en-US" dirty="0">
              <a:solidFill>
                <a:schemeClr val="bg1"/>
              </a:solidFill>
            </a:endParaRPr>
          </a:p>
        </p:txBody>
      </p:sp>
      <p:sp>
        <p:nvSpPr>
          <p:cNvPr id="4" name="3 CuadroTexto"/>
          <p:cNvSpPr txBox="1"/>
          <p:nvPr/>
        </p:nvSpPr>
        <p:spPr>
          <a:xfrm>
            <a:off x="6228184" y="260648"/>
            <a:ext cx="2586734" cy="369332"/>
          </a:xfrm>
          <a:prstGeom prst="rect">
            <a:avLst/>
          </a:prstGeom>
          <a:noFill/>
        </p:spPr>
        <p:txBody>
          <a:bodyPr wrap="none" rtlCol="0">
            <a:spAutoFit/>
          </a:bodyPr>
          <a:lstStyle/>
          <a:p>
            <a:r>
              <a:rPr lang="es-MX" i="1" dirty="0" smtClean="0">
                <a:solidFill>
                  <a:schemeClr val="accent5">
                    <a:lumMod val="40000"/>
                    <a:lumOff val="60000"/>
                  </a:schemeClr>
                </a:solidFill>
              </a:rPr>
              <a:t>Roberto </a:t>
            </a:r>
            <a:r>
              <a:rPr lang="es-MX" i="1" dirty="0" err="1" smtClean="0">
                <a:solidFill>
                  <a:schemeClr val="accent5">
                    <a:lumMod val="40000"/>
                    <a:lumOff val="60000"/>
                  </a:schemeClr>
                </a:solidFill>
              </a:rPr>
              <a:t>Razo</a:t>
            </a:r>
            <a:r>
              <a:rPr lang="es-MX" i="1" dirty="0" smtClean="0">
                <a:solidFill>
                  <a:schemeClr val="accent5">
                    <a:lumMod val="40000"/>
                    <a:lumOff val="60000"/>
                  </a:schemeClr>
                </a:solidFill>
              </a:rPr>
              <a:t> / June 2014</a:t>
            </a:r>
            <a:endParaRPr lang="es-MX" i="1" dirty="0">
              <a:solidFill>
                <a:schemeClr val="accent5">
                  <a:lumMod val="40000"/>
                  <a:lumOff val="6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2 CuadroTexto"/>
          <p:cNvSpPr txBox="1"/>
          <p:nvPr/>
        </p:nvSpPr>
        <p:spPr>
          <a:xfrm>
            <a:off x="1403648" y="821318"/>
            <a:ext cx="6552728" cy="4293483"/>
          </a:xfrm>
          <a:prstGeom prst="rect">
            <a:avLst/>
          </a:prstGeom>
          <a:noFill/>
        </p:spPr>
        <p:txBody>
          <a:bodyPr wrap="square" rtlCol="0">
            <a:spAutoFit/>
          </a:bodyPr>
          <a:lstStyle/>
          <a:p>
            <a:pPr>
              <a:lnSpc>
                <a:spcPct val="150000"/>
              </a:lnSpc>
            </a:pPr>
            <a:r>
              <a:rPr lang="en-US" dirty="0" smtClean="0">
                <a:solidFill>
                  <a:schemeClr val="bg1"/>
                </a:solidFill>
                <a:latin typeface="Malgun Gothic" pitchFamily="34" charset="-127"/>
                <a:ea typeface="Malgun Gothic" pitchFamily="34" charset="-127"/>
              </a:rPr>
              <a:t>Theory</a:t>
            </a:r>
            <a:r>
              <a:rPr lang="en-US" b="1" dirty="0" smtClean="0">
                <a:solidFill>
                  <a:schemeClr val="bg1"/>
                </a:solidFill>
                <a:latin typeface="Malgun Gothic" pitchFamily="34" charset="-127"/>
                <a:ea typeface="Malgun Gothic" pitchFamily="34" charset="-127"/>
              </a:rPr>
              <a:t> </a:t>
            </a:r>
            <a:r>
              <a:rPr lang="en-US" dirty="0" smtClean="0">
                <a:solidFill>
                  <a:schemeClr val="bg1"/>
                </a:solidFill>
                <a:latin typeface="Malgun Gothic" pitchFamily="34" charset="-127"/>
                <a:ea typeface="Malgun Gothic" pitchFamily="34" charset="-127"/>
              </a:rPr>
              <a:t>/ </a:t>
            </a:r>
            <a:r>
              <a:rPr lang="en-US" b="1" dirty="0" smtClean="0">
                <a:solidFill>
                  <a:schemeClr val="bg1"/>
                </a:solidFill>
                <a:latin typeface="Malgun Gothic" pitchFamily="34" charset="-127"/>
                <a:ea typeface="Malgun Gothic" pitchFamily="34" charset="-127"/>
              </a:rPr>
              <a:t>Methods</a:t>
            </a:r>
            <a:r>
              <a:rPr lang="en-US" dirty="0" smtClean="0">
                <a:solidFill>
                  <a:schemeClr val="bg1"/>
                </a:solidFill>
                <a:latin typeface="Malgun Gothic" pitchFamily="34" charset="-127"/>
                <a:ea typeface="Malgun Gothic" pitchFamily="34" charset="-127"/>
              </a:rPr>
              <a:t> / Design</a:t>
            </a:r>
          </a:p>
          <a:p>
            <a:endParaRPr lang="en-US" dirty="0">
              <a:solidFill>
                <a:schemeClr val="bg1"/>
              </a:solidFill>
              <a:latin typeface="Malgun Gothic" pitchFamily="34" charset="-127"/>
              <a:ea typeface="Malgun Gothic" pitchFamily="34" charset="-127"/>
            </a:endParaRPr>
          </a:p>
          <a:p>
            <a:r>
              <a:rPr lang="en-US" dirty="0" smtClean="0">
                <a:solidFill>
                  <a:schemeClr val="bg1"/>
                </a:solidFill>
              </a:rPr>
              <a:t>Research </a:t>
            </a:r>
            <a:r>
              <a:rPr lang="en-US" dirty="0" smtClean="0">
                <a:solidFill>
                  <a:schemeClr val="bg1"/>
                </a:solidFill>
              </a:rPr>
              <a:t>question for the game design part of the project: </a:t>
            </a:r>
          </a:p>
          <a:p>
            <a:endParaRPr lang="en-US" dirty="0" smtClean="0">
              <a:solidFill>
                <a:schemeClr val="bg1"/>
              </a:solidFill>
            </a:endParaRPr>
          </a:p>
          <a:p>
            <a:r>
              <a:rPr lang="en-US" sz="2400" b="1" i="1" dirty="0" smtClean="0">
                <a:solidFill>
                  <a:schemeClr val="bg1"/>
                </a:solidFill>
              </a:rPr>
              <a:t>How is the learning process for Mexican Interaction Design students? </a:t>
            </a:r>
          </a:p>
          <a:p>
            <a:endParaRPr lang="en-US" dirty="0" smtClean="0">
              <a:solidFill>
                <a:schemeClr val="bg1"/>
              </a:solidFill>
            </a:endParaRPr>
          </a:p>
          <a:p>
            <a:r>
              <a:rPr lang="en-US" dirty="0" smtClean="0">
                <a:solidFill>
                  <a:schemeClr val="bg1"/>
                </a:solidFill>
              </a:rPr>
              <a:t>This question is going to be answered through teachers and students’ interviews, observation and diary studies. </a:t>
            </a:r>
          </a:p>
          <a:p>
            <a:endParaRPr lang="en-US" dirty="0" smtClean="0">
              <a:solidFill>
                <a:schemeClr val="bg1"/>
              </a:solidFill>
            </a:endParaRPr>
          </a:p>
          <a:p>
            <a:r>
              <a:rPr lang="en-US" dirty="0" smtClean="0">
                <a:solidFill>
                  <a:schemeClr val="bg1"/>
                </a:solidFill>
              </a:rPr>
              <a:t>With the collected data I will look for patterns and form an interpretation to create the project categories and concepts necessary to establish the game design learning principles </a:t>
            </a:r>
          </a:p>
          <a:p>
            <a:r>
              <a:rPr lang="en-US" dirty="0" smtClean="0">
                <a:solidFill>
                  <a:schemeClr val="bg1"/>
                </a:solidFill>
              </a:rPr>
              <a:t>(Safer, 2009).</a:t>
            </a:r>
            <a:endParaRPr lang="en-US" dirty="0">
              <a:solidFill>
                <a:schemeClr val="bg1"/>
              </a:solidFill>
            </a:endParaRPr>
          </a:p>
        </p:txBody>
      </p:sp>
      <p:sp>
        <p:nvSpPr>
          <p:cNvPr id="4" name="3 CuadroTexto"/>
          <p:cNvSpPr txBox="1"/>
          <p:nvPr/>
        </p:nvSpPr>
        <p:spPr>
          <a:xfrm>
            <a:off x="6228184" y="260648"/>
            <a:ext cx="2586734" cy="369332"/>
          </a:xfrm>
          <a:prstGeom prst="rect">
            <a:avLst/>
          </a:prstGeom>
          <a:noFill/>
        </p:spPr>
        <p:txBody>
          <a:bodyPr wrap="none" rtlCol="0">
            <a:spAutoFit/>
          </a:bodyPr>
          <a:lstStyle/>
          <a:p>
            <a:r>
              <a:rPr lang="es-MX" i="1" dirty="0" smtClean="0">
                <a:solidFill>
                  <a:schemeClr val="accent5">
                    <a:lumMod val="40000"/>
                    <a:lumOff val="60000"/>
                  </a:schemeClr>
                </a:solidFill>
              </a:rPr>
              <a:t>Roberto </a:t>
            </a:r>
            <a:r>
              <a:rPr lang="es-MX" i="1" dirty="0" err="1" smtClean="0">
                <a:solidFill>
                  <a:schemeClr val="accent5">
                    <a:lumMod val="40000"/>
                    <a:lumOff val="60000"/>
                  </a:schemeClr>
                </a:solidFill>
              </a:rPr>
              <a:t>Razo</a:t>
            </a:r>
            <a:r>
              <a:rPr lang="es-MX" i="1" dirty="0" smtClean="0">
                <a:solidFill>
                  <a:schemeClr val="accent5">
                    <a:lumMod val="40000"/>
                    <a:lumOff val="60000"/>
                  </a:schemeClr>
                </a:solidFill>
              </a:rPr>
              <a:t> / June 2014</a:t>
            </a:r>
            <a:endParaRPr lang="es-MX" i="1" dirty="0">
              <a:solidFill>
                <a:schemeClr val="accent5">
                  <a:lumMod val="40000"/>
                  <a:lumOff val="6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2 CuadroTexto"/>
          <p:cNvSpPr txBox="1"/>
          <p:nvPr/>
        </p:nvSpPr>
        <p:spPr>
          <a:xfrm>
            <a:off x="1403648" y="821318"/>
            <a:ext cx="6552728" cy="3788858"/>
          </a:xfrm>
          <a:prstGeom prst="rect">
            <a:avLst/>
          </a:prstGeom>
          <a:noFill/>
        </p:spPr>
        <p:txBody>
          <a:bodyPr wrap="square" rtlCol="0">
            <a:spAutoFit/>
          </a:bodyPr>
          <a:lstStyle/>
          <a:p>
            <a:pPr>
              <a:lnSpc>
                <a:spcPct val="150000"/>
              </a:lnSpc>
            </a:pPr>
            <a:r>
              <a:rPr lang="en-US" dirty="0" smtClean="0">
                <a:solidFill>
                  <a:schemeClr val="bg1"/>
                </a:solidFill>
                <a:latin typeface="Malgun Gothic" pitchFamily="34" charset="-127"/>
                <a:ea typeface="Malgun Gothic" pitchFamily="34" charset="-127"/>
              </a:rPr>
              <a:t>Theory</a:t>
            </a:r>
            <a:r>
              <a:rPr lang="en-US" b="1" dirty="0" smtClean="0">
                <a:solidFill>
                  <a:schemeClr val="bg1"/>
                </a:solidFill>
                <a:latin typeface="Malgun Gothic" pitchFamily="34" charset="-127"/>
                <a:ea typeface="Malgun Gothic" pitchFamily="34" charset="-127"/>
              </a:rPr>
              <a:t> </a:t>
            </a:r>
            <a:r>
              <a:rPr lang="en-US" dirty="0" smtClean="0">
                <a:solidFill>
                  <a:schemeClr val="bg1"/>
                </a:solidFill>
                <a:latin typeface="Malgun Gothic" pitchFamily="34" charset="-127"/>
                <a:ea typeface="Malgun Gothic" pitchFamily="34" charset="-127"/>
              </a:rPr>
              <a:t>/ </a:t>
            </a:r>
            <a:r>
              <a:rPr lang="en-US" b="1" dirty="0" smtClean="0">
                <a:solidFill>
                  <a:schemeClr val="bg1"/>
                </a:solidFill>
                <a:latin typeface="Malgun Gothic" pitchFamily="34" charset="-127"/>
                <a:ea typeface="Malgun Gothic" pitchFamily="34" charset="-127"/>
              </a:rPr>
              <a:t>Methods</a:t>
            </a:r>
            <a:r>
              <a:rPr lang="en-US" dirty="0" smtClean="0">
                <a:solidFill>
                  <a:schemeClr val="bg1"/>
                </a:solidFill>
                <a:latin typeface="Malgun Gothic" pitchFamily="34" charset="-127"/>
                <a:ea typeface="Malgun Gothic" pitchFamily="34" charset="-127"/>
              </a:rPr>
              <a:t> / Design</a:t>
            </a:r>
          </a:p>
          <a:p>
            <a:pPr>
              <a:lnSpc>
                <a:spcPct val="150000"/>
              </a:lnSpc>
            </a:pPr>
            <a:endParaRPr lang="en-US" dirty="0">
              <a:solidFill>
                <a:schemeClr val="bg1"/>
              </a:solidFill>
              <a:latin typeface="Malgun Gothic" pitchFamily="34" charset="-127"/>
              <a:ea typeface="Malgun Gothic" pitchFamily="34" charset="-127"/>
            </a:endParaRPr>
          </a:p>
          <a:p>
            <a:pPr>
              <a:lnSpc>
                <a:spcPct val="150000"/>
              </a:lnSpc>
            </a:pPr>
            <a:r>
              <a:rPr lang="en-US" dirty="0" smtClean="0">
                <a:solidFill>
                  <a:schemeClr val="bg1"/>
                </a:solidFill>
              </a:rPr>
              <a:t>This information will be fundamental for building a model based in the </a:t>
            </a:r>
            <a:r>
              <a:rPr lang="en-US" i="1" dirty="0" smtClean="0">
                <a:solidFill>
                  <a:schemeClr val="bg1"/>
                </a:solidFill>
              </a:rPr>
              <a:t>transformational play </a:t>
            </a:r>
            <a:r>
              <a:rPr lang="en-US" dirty="0" smtClean="0">
                <a:solidFill>
                  <a:schemeClr val="bg1"/>
                </a:solidFill>
              </a:rPr>
              <a:t>(</a:t>
            </a:r>
            <a:r>
              <a:rPr lang="en-US" dirty="0" err="1" smtClean="0">
                <a:solidFill>
                  <a:schemeClr val="bg1"/>
                </a:solidFill>
              </a:rPr>
              <a:t>Barab</a:t>
            </a:r>
            <a:r>
              <a:rPr lang="en-US" dirty="0" smtClean="0">
                <a:solidFill>
                  <a:schemeClr val="bg1"/>
                </a:solidFill>
              </a:rPr>
              <a:t>, 2009) that consists of three parts: </a:t>
            </a:r>
          </a:p>
          <a:p>
            <a:pPr>
              <a:lnSpc>
                <a:spcPct val="150000"/>
              </a:lnSpc>
            </a:pPr>
            <a:endParaRPr lang="en-US" dirty="0" smtClean="0">
              <a:solidFill>
                <a:schemeClr val="bg1"/>
              </a:solidFill>
            </a:endParaRPr>
          </a:p>
          <a:p>
            <a:pPr>
              <a:lnSpc>
                <a:spcPct val="150000"/>
              </a:lnSpc>
              <a:buFont typeface="Arial" pitchFamily="34" charset="0"/>
              <a:buChar char="•"/>
            </a:pPr>
            <a:r>
              <a:rPr lang="en-US" dirty="0" smtClean="0">
                <a:solidFill>
                  <a:schemeClr val="bg1"/>
                </a:solidFill>
              </a:rPr>
              <a:t> inquiry based learning</a:t>
            </a:r>
          </a:p>
          <a:p>
            <a:pPr>
              <a:lnSpc>
                <a:spcPct val="150000"/>
              </a:lnSpc>
              <a:buFont typeface="Arial" pitchFamily="34" charset="0"/>
              <a:buChar char="•"/>
            </a:pPr>
            <a:r>
              <a:rPr lang="en-US" dirty="0" smtClean="0">
                <a:solidFill>
                  <a:schemeClr val="bg1"/>
                </a:solidFill>
              </a:rPr>
              <a:t> portfolio</a:t>
            </a:r>
          </a:p>
          <a:p>
            <a:pPr>
              <a:lnSpc>
                <a:spcPct val="150000"/>
              </a:lnSpc>
              <a:buFont typeface="Arial" pitchFamily="34" charset="0"/>
              <a:buChar char="•"/>
            </a:pPr>
            <a:r>
              <a:rPr lang="en-US" dirty="0" smtClean="0">
                <a:solidFill>
                  <a:schemeClr val="bg1"/>
                </a:solidFill>
              </a:rPr>
              <a:t> social </a:t>
            </a:r>
            <a:r>
              <a:rPr lang="en-US" dirty="0" smtClean="0">
                <a:solidFill>
                  <a:schemeClr val="bg1"/>
                </a:solidFill>
              </a:rPr>
              <a:t>commitments (the </a:t>
            </a:r>
            <a:r>
              <a:rPr lang="en-US" dirty="0" smtClean="0">
                <a:solidFill>
                  <a:schemeClr val="bg1"/>
                </a:solidFill>
              </a:rPr>
              <a:t>University social model will also be analyzed to establish the </a:t>
            </a:r>
            <a:r>
              <a:rPr lang="en-US" dirty="0" smtClean="0">
                <a:solidFill>
                  <a:schemeClr val="bg1"/>
                </a:solidFill>
              </a:rPr>
              <a:t>Game </a:t>
            </a:r>
            <a:r>
              <a:rPr lang="en-US" dirty="0" smtClean="0">
                <a:solidFill>
                  <a:schemeClr val="bg1"/>
                </a:solidFill>
              </a:rPr>
              <a:t>Social </a:t>
            </a:r>
            <a:r>
              <a:rPr lang="en-US" dirty="0" smtClean="0">
                <a:solidFill>
                  <a:schemeClr val="bg1"/>
                </a:solidFill>
              </a:rPr>
              <a:t>Commitments).</a:t>
            </a:r>
            <a:endParaRPr lang="en-US" dirty="0" smtClean="0">
              <a:solidFill>
                <a:schemeClr val="bg1"/>
              </a:solidFill>
            </a:endParaRPr>
          </a:p>
        </p:txBody>
      </p:sp>
      <p:sp>
        <p:nvSpPr>
          <p:cNvPr id="4" name="3 CuadroTexto"/>
          <p:cNvSpPr txBox="1"/>
          <p:nvPr/>
        </p:nvSpPr>
        <p:spPr>
          <a:xfrm>
            <a:off x="6228184" y="260648"/>
            <a:ext cx="2586734" cy="369332"/>
          </a:xfrm>
          <a:prstGeom prst="rect">
            <a:avLst/>
          </a:prstGeom>
          <a:noFill/>
        </p:spPr>
        <p:txBody>
          <a:bodyPr wrap="none" rtlCol="0">
            <a:spAutoFit/>
          </a:bodyPr>
          <a:lstStyle/>
          <a:p>
            <a:r>
              <a:rPr lang="es-MX" i="1" dirty="0" smtClean="0">
                <a:solidFill>
                  <a:schemeClr val="accent5">
                    <a:lumMod val="40000"/>
                    <a:lumOff val="60000"/>
                  </a:schemeClr>
                </a:solidFill>
              </a:rPr>
              <a:t>Roberto </a:t>
            </a:r>
            <a:r>
              <a:rPr lang="es-MX" i="1" dirty="0" err="1" smtClean="0">
                <a:solidFill>
                  <a:schemeClr val="accent5">
                    <a:lumMod val="40000"/>
                    <a:lumOff val="60000"/>
                  </a:schemeClr>
                </a:solidFill>
              </a:rPr>
              <a:t>Razo</a:t>
            </a:r>
            <a:r>
              <a:rPr lang="es-MX" i="1" dirty="0" smtClean="0">
                <a:solidFill>
                  <a:schemeClr val="accent5">
                    <a:lumMod val="40000"/>
                    <a:lumOff val="60000"/>
                  </a:schemeClr>
                </a:solidFill>
              </a:rPr>
              <a:t> / June 2014</a:t>
            </a:r>
            <a:endParaRPr lang="es-MX" i="1" dirty="0">
              <a:solidFill>
                <a:schemeClr val="accent5">
                  <a:lumMod val="40000"/>
                  <a:lumOff val="6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2 CuadroTexto"/>
          <p:cNvSpPr txBox="1"/>
          <p:nvPr/>
        </p:nvSpPr>
        <p:spPr>
          <a:xfrm>
            <a:off x="1403648" y="821318"/>
            <a:ext cx="6552728" cy="3416320"/>
          </a:xfrm>
          <a:prstGeom prst="rect">
            <a:avLst/>
          </a:prstGeom>
          <a:noFill/>
        </p:spPr>
        <p:txBody>
          <a:bodyPr wrap="square" rtlCol="0">
            <a:spAutoFit/>
          </a:bodyPr>
          <a:lstStyle/>
          <a:p>
            <a:pPr>
              <a:lnSpc>
                <a:spcPct val="150000"/>
              </a:lnSpc>
            </a:pPr>
            <a:r>
              <a:rPr lang="en-US" dirty="0" smtClean="0">
                <a:solidFill>
                  <a:schemeClr val="bg1"/>
                </a:solidFill>
                <a:latin typeface="Malgun Gothic" pitchFamily="34" charset="-127"/>
                <a:ea typeface="Malgun Gothic" pitchFamily="34" charset="-127"/>
              </a:rPr>
              <a:t>Theory</a:t>
            </a:r>
            <a:r>
              <a:rPr lang="en-US" b="1" dirty="0" smtClean="0">
                <a:solidFill>
                  <a:schemeClr val="bg1"/>
                </a:solidFill>
                <a:latin typeface="Malgun Gothic" pitchFamily="34" charset="-127"/>
                <a:ea typeface="Malgun Gothic" pitchFamily="34" charset="-127"/>
              </a:rPr>
              <a:t> </a:t>
            </a:r>
            <a:r>
              <a:rPr lang="en-US" dirty="0" smtClean="0">
                <a:solidFill>
                  <a:schemeClr val="bg1"/>
                </a:solidFill>
                <a:latin typeface="Malgun Gothic" pitchFamily="34" charset="-127"/>
                <a:ea typeface="Malgun Gothic" pitchFamily="34" charset="-127"/>
              </a:rPr>
              <a:t>/ Methods / </a:t>
            </a:r>
            <a:r>
              <a:rPr lang="en-US" b="1" dirty="0" smtClean="0">
                <a:solidFill>
                  <a:schemeClr val="bg1"/>
                </a:solidFill>
                <a:latin typeface="Malgun Gothic" pitchFamily="34" charset="-127"/>
                <a:ea typeface="Malgun Gothic" pitchFamily="34" charset="-127"/>
              </a:rPr>
              <a:t>Design</a:t>
            </a:r>
          </a:p>
          <a:p>
            <a:pPr>
              <a:lnSpc>
                <a:spcPct val="150000"/>
              </a:lnSpc>
            </a:pPr>
            <a:endParaRPr lang="en-US" dirty="0" smtClean="0">
              <a:solidFill>
                <a:schemeClr val="bg1"/>
              </a:solidFill>
              <a:latin typeface="Malgun Gothic" pitchFamily="34" charset="-127"/>
              <a:ea typeface="Malgun Gothic" pitchFamily="34" charset="-127"/>
            </a:endParaRPr>
          </a:p>
          <a:p>
            <a:pPr>
              <a:lnSpc>
                <a:spcPct val="150000"/>
              </a:lnSpc>
            </a:pPr>
            <a:r>
              <a:rPr lang="en-US" b="1" dirty="0" smtClean="0">
                <a:solidFill>
                  <a:schemeClr val="bg1"/>
                </a:solidFill>
                <a:latin typeface="Malgun Gothic" pitchFamily="34" charset="-127"/>
                <a:ea typeface="Malgun Gothic" pitchFamily="34" charset="-127"/>
              </a:rPr>
              <a:t>VIDEO GAME DESIGN</a:t>
            </a:r>
            <a:endParaRPr lang="en-US" b="1" dirty="0">
              <a:solidFill>
                <a:schemeClr val="bg1"/>
              </a:solidFill>
              <a:latin typeface="Malgun Gothic" pitchFamily="34" charset="-127"/>
              <a:ea typeface="Malgun Gothic" pitchFamily="34" charset="-127"/>
            </a:endParaRPr>
          </a:p>
          <a:p>
            <a:pPr>
              <a:lnSpc>
                <a:spcPct val="150000"/>
              </a:lnSpc>
            </a:pPr>
            <a:r>
              <a:rPr lang="en-US" dirty="0" smtClean="0">
                <a:solidFill>
                  <a:schemeClr val="bg1"/>
                </a:solidFill>
              </a:rPr>
              <a:t>This information will be the base for designing </a:t>
            </a:r>
            <a:r>
              <a:rPr lang="en-US" b="1" dirty="0" smtClean="0">
                <a:solidFill>
                  <a:schemeClr val="bg1"/>
                </a:solidFill>
              </a:rPr>
              <a:t>the game </a:t>
            </a:r>
          </a:p>
          <a:p>
            <a:pPr>
              <a:lnSpc>
                <a:spcPct val="150000"/>
              </a:lnSpc>
            </a:pPr>
            <a:r>
              <a:rPr lang="en-US" b="1" dirty="0" smtClean="0">
                <a:solidFill>
                  <a:schemeClr val="bg1"/>
                </a:solidFill>
              </a:rPr>
              <a:t>mechanics</a:t>
            </a:r>
            <a:r>
              <a:rPr lang="en-US" dirty="0" smtClean="0">
                <a:solidFill>
                  <a:schemeClr val="bg1"/>
                </a:solidFill>
              </a:rPr>
              <a:t> which are the core of the transformational experience because they have to satisfy not only the intrinsic needs of the student but also be directly related to the content that we want the students to learn, in this case to develop </a:t>
            </a:r>
            <a:r>
              <a:rPr lang="en-US" b="1" dirty="0" smtClean="0">
                <a:solidFill>
                  <a:schemeClr val="bg1"/>
                </a:solidFill>
              </a:rPr>
              <a:t>ethnographic skills</a:t>
            </a:r>
            <a:endParaRPr lang="en-US" b="1" dirty="0">
              <a:solidFill>
                <a:schemeClr val="bg1"/>
              </a:solidFill>
            </a:endParaRPr>
          </a:p>
        </p:txBody>
      </p:sp>
      <p:sp>
        <p:nvSpPr>
          <p:cNvPr id="4" name="3 CuadroTexto"/>
          <p:cNvSpPr txBox="1"/>
          <p:nvPr/>
        </p:nvSpPr>
        <p:spPr>
          <a:xfrm>
            <a:off x="6228184" y="260648"/>
            <a:ext cx="2586734" cy="369332"/>
          </a:xfrm>
          <a:prstGeom prst="rect">
            <a:avLst/>
          </a:prstGeom>
          <a:noFill/>
        </p:spPr>
        <p:txBody>
          <a:bodyPr wrap="none" rtlCol="0">
            <a:spAutoFit/>
          </a:bodyPr>
          <a:lstStyle/>
          <a:p>
            <a:r>
              <a:rPr lang="es-MX" i="1" dirty="0" smtClean="0">
                <a:solidFill>
                  <a:schemeClr val="accent5">
                    <a:lumMod val="40000"/>
                    <a:lumOff val="60000"/>
                  </a:schemeClr>
                </a:solidFill>
              </a:rPr>
              <a:t>Roberto </a:t>
            </a:r>
            <a:r>
              <a:rPr lang="es-MX" i="1" dirty="0" err="1" smtClean="0">
                <a:solidFill>
                  <a:schemeClr val="accent5">
                    <a:lumMod val="40000"/>
                    <a:lumOff val="60000"/>
                  </a:schemeClr>
                </a:solidFill>
              </a:rPr>
              <a:t>Razo</a:t>
            </a:r>
            <a:r>
              <a:rPr lang="es-MX" i="1" dirty="0" smtClean="0">
                <a:solidFill>
                  <a:schemeClr val="accent5">
                    <a:lumMod val="40000"/>
                    <a:lumOff val="60000"/>
                  </a:schemeClr>
                </a:solidFill>
              </a:rPr>
              <a:t> / June 2014</a:t>
            </a:r>
            <a:endParaRPr lang="es-MX" i="1" dirty="0">
              <a:solidFill>
                <a:schemeClr val="accent5">
                  <a:lumMod val="40000"/>
                  <a:lumOff val="6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2 CuadroTexto"/>
          <p:cNvSpPr txBox="1"/>
          <p:nvPr/>
        </p:nvSpPr>
        <p:spPr>
          <a:xfrm>
            <a:off x="1403648" y="821318"/>
            <a:ext cx="6552728" cy="3831818"/>
          </a:xfrm>
          <a:prstGeom prst="rect">
            <a:avLst/>
          </a:prstGeom>
          <a:noFill/>
        </p:spPr>
        <p:txBody>
          <a:bodyPr wrap="square" rtlCol="0">
            <a:spAutoFit/>
          </a:bodyPr>
          <a:lstStyle/>
          <a:p>
            <a:pPr>
              <a:lnSpc>
                <a:spcPct val="150000"/>
              </a:lnSpc>
            </a:pPr>
            <a:r>
              <a:rPr lang="en-US" dirty="0" smtClean="0">
                <a:solidFill>
                  <a:schemeClr val="bg1"/>
                </a:solidFill>
                <a:latin typeface="Malgun Gothic" pitchFamily="34" charset="-127"/>
                <a:ea typeface="Malgun Gothic" pitchFamily="34" charset="-127"/>
              </a:rPr>
              <a:t>Theory</a:t>
            </a:r>
            <a:r>
              <a:rPr lang="en-US" b="1" dirty="0" smtClean="0">
                <a:solidFill>
                  <a:schemeClr val="bg1"/>
                </a:solidFill>
                <a:latin typeface="Malgun Gothic" pitchFamily="34" charset="-127"/>
                <a:ea typeface="Malgun Gothic" pitchFamily="34" charset="-127"/>
              </a:rPr>
              <a:t> </a:t>
            </a:r>
            <a:r>
              <a:rPr lang="en-US" dirty="0" smtClean="0">
                <a:solidFill>
                  <a:schemeClr val="bg1"/>
                </a:solidFill>
                <a:latin typeface="Malgun Gothic" pitchFamily="34" charset="-127"/>
                <a:ea typeface="Malgun Gothic" pitchFamily="34" charset="-127"/>
              </a:rPr>
              <a:t>/ Methods / </a:t>
            </a:r>
            <a:r>
              <a:rPr lang="en-US" b="1" dirty="0" smtClean="0">
                <a:solidFill>
                  <a:schemeClr val="bg1"/>
                </a:solidFill>
                <a:latin typeface="Malgun Gothic" pitchFamily="34" charset="-127"/>
                <a:ea typeface="Malgun Gothic" pitchFamily="34" charset="-127"/>
              </a:rPr>
              <a:t>Design</a:t>
            </a:r>
          </a:p>
          <a:p>
            <a:pPr>
              <a:lnSpc>
                <a:spcPct val="150000"/>
              </a:lnSpc>
            </a:pPr>
            <a:endParaRPr lang="en-US" dirty="0" smtClean="0">
              <a:solidFill>
                <a:schemeClr val="bg1"/>
              </a:solidFill>
              <a:latin typeface="Malgun Gothic" pitchFamily="34" charset="-127"/>
              <a:ea typeface="Malgun Gothic" pitchFamily="34" charset="-127"/>
            </a:endParaRPr>
          </a:p>
          <a:p>
            <a:pPr>
              <a:lnSpc>
                <a:spcPct val="150000"/>
              </a:lnSpc>
            </a:pPr>
            <a:r>
              <a:rPr lang="en-US" b="1" dirty="0" smtClean="0">
                <a:solidFill>
                  <a:schemeClr val="bg1"/>
                </a:solidFill>
                <a:latin typeface="Malgun Gothic" pitchFamily="34" charset="-127"/>
                <a:ea typeface="Malgun Gothic" pitchFamily="34" charset="-127"/>
              </a:rPr>
              <a:t>VIDEO GAME EVALUATION</a:t>
            </a:r>
            <a:endParaRPr lang="en-US" dirty="0" smtClean="0">
              <a:solidFill>
                <a:schemeClr val="bg1"/>
              </a:solidFill>
            </a:endParaRPr>
          </a:p>
          <a:p>
            <a:pPr>
              <a:lnSpc>
                <a:spcPct val="150000"/>
              </a:lnSpc>
            </a:pPr>
            <a:r>
              <a:rPr lang="en-US" dirty="0" smtClean="0">
                <a:solidFill>
                  <a:schemeClr val="bg1"/>
                </a:solidFill>
              </a:rPr>
              <a:t>For the evaluation of the students ‘experience using the video game designed, the question: </a:t>
            </a:r>
          </a:p>
          <a:p>
            <a:pPr>
              <a:lnSpc>
                <a:spcPct val="150000"/>
              </a:lnSpc>
            </a:pPr>
            <a:endParaRPr lang="en-US" dirty="0" smtClean="0">
              <a:solidFill>
                <a:schemeClr val="bg1"/>
              </a:solidFill>
            </a:endParaRPr>
          </a:p>
          <a:p>
            <a:pPr>
              <a:lnSpc>
                <a:spcPct val="150000"/>
              </a:lnSpc>
            </a:pPr>
            <a:r>
              <a:rPr lang="en-US" b="1" i="1" dirty="0" smtClean="0">
                <a:solidFill>
                  <a:schemeClr val="bg1"/>
                </a:solidFill>
              </a:rPr>
              <a:t>“How is the learning experience of Mexican college students who study interaction design affected by using a video game created by adapting the transformational play theory?” </a:t>
            </a:r>
          </a:p>
        </p:txBody>
      </p:sp>
      <p:sp>
        <p:nvSpPr>
          <p:cNvPr id="4" name="3 CuadroTexto"/>
          <p:cNvSpPr txBox="1"/>
          <p:nvPr/>
        </p:nvSpPr>
        <p:spPr>
          <a:xfrm>
            <a:off x="6228184" y="260648"/>
            <a:ext cx="2586734" cy="369332"/>
          </a:xfrm>
          <a:prstGeom prst="rect">
            <a:avLst/>
          </a:prstGeom>
          <a:noFill/>
        </p:spPr>
        <p:txBody>
          <a:bodyPr wrap="none" rtlCol="0">
            <a:spAutoFit/>
          </a:bodyPr>
          <a:lstStyle/>
          <a:p>
            <a:r>
              <a:rPr lang="es-MX" i="1" dirty="0" smtClean="0">
                <a:solidFill>
                  <a:schemeClr val="accent5">
                    <a:lumMod val="40000"/>
                    <a:lumOff val="60000"/>
                  </a:schemeClr>
                </a:solidFill>
              </a:rPr>
              <a:t>Roberto </a:t>
            </a:r>
            <a:r>
              <a:rPr lang="es-MX" i="1" dirty="0" err="1" smtClean="0">
                <a:solidFill>
                  <a:schemeClr val="accent5">
                    <a:lumMod val="40000"/>
                    <a:lumOff val="60000"/>
                  </a:schemeClr>
                </a:solidFill>
              </a:rPr>
              <a:t>Razo</a:t>
            </a:r>
            <a:r>
              <a:rPr lang="es-MX" i="1" dirty="0" smtClean="0">
                <a:solidFill>
                  <a:schemeClr val="accent5">
                    <a:lumMod val="40000"/>
                    <a:lumOff val="60000"/>
                  </a:schemeClr>
                </a:solidFill>
              </a:rPr>
              <a:t> / June 2014</a:t>
            </a:r>
            <a:endParaRPr lang="es-MX" i="1" dirty="0">
              <a:solidFill>
                <a:schemeClr val="accent5">
                  <a:lumMod val="40000"/>
                  <a:lumOff val="60000"/>
                </a:schemeClr>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TotalTime>
  <Words>641</Words>
  <Application>Microsoft Office PowerPoint</Application>
  <PresentationFormat>Presentación en pantalla (4:3)</PresentationFormat>
  <Paragraphs>80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Razo</dc:creator>
  <cp:lastModifiedBy>Razo</cp:lastModifiedBy>
  <cp:revision>25</cp:revision>
  <dcterms:created xsi:type="dcterms:W3CDTF">2014-06-01T17:41:11Z</dcterms:created>
  <dcterms:modified xsi:type="dcterms:W3CDTF">2014-06-06T03:42:30Z</dcterms:modified>
</cp:coreProperties>
</file>